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1"/>
  </p:sldMasterIdLst>
  <p:notesMasterIdLst>
    <p:notesMasterId r:id="rId33"/>
  </p:notesMasterIdLst>
  <p:handoutMasterIdLst>
    <p:handoutMasterId r:id="rId34"/>
  </p:handoutMasterIdLst>
  <p:sldIdLst>
    <p:sldId id="256" r:id="rId2"/>
    <p:sldId id="289" r:id="rId3"/>
    <p:sldId id="258" r:id="rId4"/>
    <p:sldId id="259" r:id="rId5"/>
    <p:sldId id="261" r:id="rId6"/>
    <p:sldId id="263" r:id="rId7"/>
    <p:sldId id="264" r:id="rId8"/>
    <p:sldId id="265" r:id="rId9"/>
    <p:sldId id="266" r:id="rId10"/>
    <p:sldId id="268" r:id="rId11"/>
    <p:sldId id="267" r:id="rId12"/>
    <p:sldId id="270" r:id="rId13"/>
    <p:sldId id="271" r:id="rId14"/>
    <p:sldId id="272" r:id="rId15"/>
    <p:sldId id="274" r:id="rId16"/>
    <p:sldId id="275" r:id="rId17"/>
    <p:sldId id="277" r:id="rId18"/>
    <p:sldId id="276" r:id="rId19"/>
    <p:sldId id="282" r:id="rId20"/>
    <p:sldId id="278" r:id="rId21"/>
    <p:sldId id="279" r:id="rId22"/>
    <p:sldId id="280" r:id="rId23"/>
    <p:sldId id="281" r:id="rId24"/>
    <p:sldId id="283" r:id="rId25"/>
    <p:sldId id="284" r:id="rId26"/>
    <p:sldId id="285" r:id="rId27"/>
    <p:sldId id="286" r:id="rId28"/>
    <p:sldId id="287" r:id="rId29"/>
    <p:sldId id="290" r:id="rId30"/>
    <p:sldId id="291" r:id="rId31"/>
    <p:sldId id="292" r:id="rId32"/>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E Richardeau" initials="PER" lastIdx="9" clrIdx="0">
    <p:extLst>
      <p:ext uri="{19B8F6BF-5375-455C-9EA6-DF929625EA0E}">
        <p15:presenceInfo xmlns:p15="http://schemas.microsoft.com/office/powerpoint/2012/main" userId="1729ef8c8ad9fc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2" autoAdjust="0"/>
    <p:restoredTop sz="67836" autoAdjust="0"/>
  </p:normalViewPr>
  <p:slideViewPr>
    <p:cSldViewPr snapToGrid="0">
      <p:cViewPr varScale="1">
        <p:scale>
          <a:sx n="51" d="100"/>
          <a:sy n="51" d="100"/>
        </p:scale>
        <p:origin x="54"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F87E5-FDB8-458A-B4EB-AC48066D460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3AE27FA3-16DF-4364-B293-062C0CA4FB74}">
      <dgm:prSet phldrT="[Texte]"/>
      <dgm:spPr>
        <a:solidFill>
          <a:schemeClr val="accent3">
            <a:lumMod val="60000"/>
            <a:lumOff val="40000"/>
          </a:schemeClr>
        </a:solidFill>
      </dgm:spPr>
      <dgm:t>
        <a:bodyPr/>
        <a:lstStyle/>
        <a:p>
          <a:r>
            <a:rPr lang="fr-FR" b="1" dirty="0" smtClean="0"/>
            <a:t>Tu aimeras l’Eternel, ton Dieu / Tu aimeras ton prochain</a:t>
          </a:r>
          <a:endParaRPr lang="fr-FR" b="1" dirty="0"/>
        </a:p>
      </dgm:t>
    </dgm:pt>
    <dgm:pt modelId="{55D077C1-32ED-4CFE-B5B6-7221BB6AAF67}" type="parTrans" cxnId="{0D8BE684-6F7D-4825-8799-61B65E76942C}">
      <dgm:prSet/>
      <dgm:spPr/>
      <dgm:t>
        <a:bodyPr/>
        <a:lstStyle/>
        <a:p>
          <a:endParaRPr lang="fr-FR"/>
        </a:p>
      </dgm:t>
    </dgm:pt>
    <dgm:pt modelId="{EFFA8D51-B7AE-4C53-8AFB-C18B0CF672E6}" type="sibTrans" cxnId="{0D8BE684-6F7D-4825-8799-61B65E76942C}">
      <dgm:prSet/>
      <dgm:spPr/>
      <dgm:t>
        <a:bodyPr/>
        <a:lstStyle/>
        <a:p>
          <a:endParaRPr lang="fr-FR"/>
        </a:p>
      </dgm:t>
    </dgm:pt>
    <dgm:pt modelId="{130F7379-3C09-46A3-8EC5-F44A585BE5F4}">
      <dgm:prSet phldrT="[Texte]"/>
      <dgm:spPr>
        <a:solidFill>
          <a:schemeClr val="tx2">
            <a:lumMod val="75000"/>
          </a:schemeClr>
        </a:solidFill>
      </dgm:spPr>
      <dgm:t>
        <a:bodyPr/>
        <a:lstStyle/>
        <a:p>
          <a:r>
            <a:rPr lang="fr-FR" dirty="0" smtClean="0"/>
            <a:t>1 – Tu n’auras pas d’autres dieux</a:t>
          </a:r>
          <a:endParaRPr lang="fr-FR" dirty="0"/>
        </a:p>
      </dgm:t>
    </dgm:pt>
    <dgm:pt modelId="{64BED634-C141-4458-B7F1-5FCAE0884C5C}" type="parTrans" cxnId="{5796FE5C-5F17-4BAF-BD20-64F66AA768AC}">
      <dgm:prSet/>
      <dgm:spPr/>
      <dgm:t>
        <a:bodyPr/>
        <a:lstStyle/>
        <a:p>
          <a:r>
            <a:rPr lang="fr-FR" dirty="0" smtClean="0"/>
            <a:t>De tout  ton cœur</a:t>
          </a:r>
          <a:endParaRPr lang="fr-FR" dirty="0"/>
        </a:p>
      </dgm:t>
    </dgm:pt>
    <dgm:pt modelId="{FA2B2B4C-E5DB-4C9F-A5A3-34BA5D983EDB}" type="sibTrans" cxnId="{5796FE5C-5F17-4BAF-BD20-64F66AA768AC}">
      <dgm:prSet/>
      <dgm:spPr/>
      <dgm:t>
        <a:bodyPr/>
        <a:lstStyle/>
        <a:p>
          <a:endParaRPr lang="fr-FR"/>
        </a:p>
      </dgm:t>
    </dgm:pt>
    <dgm:pt modelId="{D89F5B94-8818-405E-B8FE-75673119C493}">
      <dgm:prSet phldrT="[Texte]"/>
      <dgm:spPr>
        <a:solidFill>
          <a:schemeClr val="tx2">
            <a:lumMod val="75000"/>
          </a:schemeClr>
        </a:solidFill>
      </dgm:spPr>
      <dgm:t>
        <a:bodyPr/>
        <a:lstStyle/>
        <a:p>
          <a:r>
            <a:rPr lang="fr-FR" dirty="0" smtClean="0"/>
            <a:t>4 – Souviens-toi du jour du Sabbat</a:t>
          </a:r>
          <a:endParaRPr lang="fr-FR" dirty="0"/>
        </a:p>
      </dgm:t>
    </dgm:pt>
    <dgm:pt modelId="{8AE07100-4A43-4D48-91CB-5A69DE5D345A}" type="parTrans" cxnId="{4348F8A2-041D-4F9A-9E12-62386173FBA3}">
      <dgm:prSet/>
      <dgm:spPr/>
      <dgm:t>
        <a:bodyPr/>
        <a:lstStyle/>
        <a:p>
          <a:r>
            <a:rPr lang="fr-FR" dirty="0" smtClean="0"/>
            <a:t>De toute ta force</a:t>
          </a:r>
          <a:endParaRPr lang="fr-FR" dirty="0"/>
        </a:p>
      </dgm:t>
    </dgm:pt>
    <dgm:pt modelId="{A9ECC0AD-10E8-48AB-8A97-9E1CAF28240D}" type="sibTrans" cxnId="{4348F8A2-041D-4F9A-9E12-62386173FBA3}">
      <dgm:prSet/>
      <dgm:spPr/>
      <dgm:t>
        <a:bodyPr/>
        <a:lstStyle/>
        <a:p>
          <a:endParaRPr lang="fr-FR"/>
        </a:p>
      </dgm:t>
    </dgm:pt>
    <dgm:pt modelId="{709FEACA-948F-4B0C-952B-95A47A05632A}">
      <dgm:prSet phldrT="[Texte]"/>
      <dgm:spPr>
        <a:solidFill>
          <a:schemeClr val="bg2">
            <a:lumMod val="50000"/>
          </a:schemeClr>
        </a:solidFill>
      </dgm:spPr>
      <dgm:t>
        <a:bodyPr/>
        <a:lstStyle/>
        <a:p>
          <a:r>
            <a:rPr lang="fr-FR" dirty="0" smtClean="0"/>
            <a:t>5 – Honore ton père et ta mère</a:t>
          </a:r>
          <a:endParaRPr lang="fr-FR" dirty="0"/>
        </a:p>
      </dgm:t>
    </dgm:pt>
    <dgm:pt modelId="{912DC0FF-EC77-4791-9648-2C5B7A4A589C}" type="parTrans" cxnId="{521B4DDD-BAC6-41A3-A039-CFA6A4161742}">
      <dgm:prSet/>
      <dgm:spPr/>
      <dgm:t>
        <a:bodyPr/>
        <a:lstStyle/>
        <a:p>
          <a:endParaRPr lang="fr-FR"/>
        </a:p>
      </dgm:t>
    </dgm:pt>
    <dgm:pt modelId="{A692C3E5-9984-4462-B436-FD22E91E8A10}" type="sibTrans" cxnId="{521B4DDD-BAC6-41A3-A039-CFA6A4161742}">
      <dgm:prSet/>
      <dgm:spPr/>
      <dgm:t>
        <a:bodyPr/>
        <a:lstStyle/>
        <a:p>
          <a:endParaRPr lang="fr-FR"/>
        </a:p>
      </dgm:t>
    </dgm:pt>
    <dgm:pt modelId="{84E5CA45-727F-4F21-A152-167AC9C6BF04}">
      <dgm:prSet phldrT="[Texte]" custT="1"/>
      <dgm:spPr>
        <a:solidFill>
          <a:schemeClr val="bg2">
            <a:lumMod val="50000"/>
          </a:schemeClr>
        </a:solidFill>
      </dgm:spPr>
      <dgm:t>
        <a:bodyPr/>
        <a:lstStyle/>
        <a:p>
          <a:r>
            <a:rPr lang="fr-FR" sz="1200" dirty="0" smtClean="0"/>
            <a:t>3 – Tu ne prendras pas le nom de l’Eternel en vain</a:t>
          </a:r>
          <a:endParaRPr lang="fr-FR" sz="1200" dirty="0"/>
        </a:p>
      </dgm:t>
    </dgm:pt>
    <dgm:pt modelId="{A2A1C5DA-A0E2-41AB-8D5C-1FFE8FC7D102}" type="sibTrans" cxnId="{E894761B-73B2-4110-8B48-5E6F6CD62991}">
      <dgm:prSet/>
      <dgm:spPr/>
      <dgm:t>
        <a:bodyPr/>
        <a:lstStyle/>
        <a:p>
          <a:endParaRPr lang="fr-FR"/>
        </a:p>
      </dgm:t>
    </dgm:pt>
    <dgm:pt modelId="{5E1EFDF9-D984-4F85-A817-F258EAA42C96}" type="parTrans" cxnId="{E894761B-73B2-4110-8B48-5E6F6CD62991}">
      <dgm:prSet/>
      <dgm:spPr/>
      <dgm:t>
        <a:bodyPr/>
        <a:lstStyle/>
        <a:p>
          <a:r>
            <a:rPr lang="fr-FR" dirty="0" smtClean="0"/>
            <a:t>De toute ta pensée</a:t>
          </a:r>
          <a:endParaRPr lang="fr-FR" dirty="0"/>
        </a:p>
      </dgm:t>
    </dgm:pt>
    <dgm:pt modelId="{6AFE4415-3648-4C75-9E46-787A9555CD04}">
      <dgm:prSet phldrT="[Texte]"/>
      <dgm:spPr>
        <a:solidFill>
          <a:schemeClr val="tx2">
            <a:lumMod val="75000"/>
          </a:schemeClr>
        </a:solidFill>
      </dgm:spPr>
      <dgm:t>
        <a:bodyPr/>
        <a:lstStyle/>
        <a:p>
          <a:r>
            <a:rPr lang="fr-FR" dirty="0" smtClean="0"/>
            <a:t>6 – Tu ne tueras point</a:t>
          </a:r>
          <a:endParaRPr lang="fr-FR" dirty="0"/>
        </a:p>
      </dgm:t>
    </dgm:pt>
    <dgm:pt modelId="{CA88DB3B-D207-4767-AEC8-0678924B3EF9}" type="parTrans" cxnId="{01B57E69-AF33-4A34-84AB-83441A970874}">
      <dgm:prSet/>
      <dgm:spPr/>
      <dgm:t>
        <a:bodyPr/>
        <a:lstStyle/>
        <a:p>
          <a:endParaRPr lang="fr-FR"/>
        </a:p>
      </dgm:t>
    </dgm:pt>
    <dgm:pt modelId="{FDD9E20F-8645-4922-B586-3679310BA852}" type="sibTrans" cxnId="{01B57E69-AF33-4A34-84AB-83441A970874}">
      <dgm:prSet/>
      <dgm:spPr/>
      <dgm:t>
        <a:bodyPr/>
        <a:lstStyle/>
        <a:p>
          <a:endParaRPr lang="fr-FR"/>
        </a:p>
      </dgm:t>
    </dgm:pt>
    <dgm:pt modelId="{A0512F76-DEE3-4FD5-AD1C-D744F39F40DC}">
      <dgm:prSet phldrT="[Texte]"/>
      <dgm:spPr>
        <a:solidFill>
          <a:schemeClr val="bg2">
            <a:lumMod val="50000"/>
          </a:schemeClr>
        </a:solidFill>
      </dgm:spPr>
      <dgm:t>
        <a:bodyPr/>
        <a:lstStyle/>
        <a:p>
          <a:r>
            <a:rPr lang="fr-FR" dirty="0" smtClean="0"/>
            <a:t>7 – tu ne commettras pas d’adultère</a:t>
          </a:r>
          <a:endParaRPr lang="fr-FR" dirty="0"/>
        </a:p>
      </dgm:t>
    </dgm:pt>
    <dgm:pt modelId="{693E7A57-86AD-4E0A-B39A-408A46FFA136}" type="parTrans" cxnId="{D3FDE974-91CF-44A3-8764-4C3A0DD06052}">
      <dgm:prSet/>
      <dgm:spPr/>
      <dgm:t>
        <a:bodyPr/>
        <a:lstStyle/>
        <a:p>
          <a:endParaRPr lang="fr-FR"/>
        </a:p>
      </dgm:t>
    </dgm:pt>
    <dgm:pt modelId="{B950647D-99F3-46FF-9A17-8606127D3867}" type="sibTrans" cxnId="{D3FDE974-91CF-44A3-8764-4C3A0DD06052}">
      <dgm:prSet/>
      <dgm:spPr/>
      <dgm:t>
        <a:bodyPr/>
        <a:lstStyle/>
        <a:p>
          <a:endParaRPr lang="fr-FR"/>
        </a:p>
      </dgm:t>
    </dgm:pt>
    <dgm:pt modelId="{54404C96-6BB1-436A-B3DD-1EAD63BF81C6}">
      <dgm:prSet phldrT="[Texte]"/>
      <dgm:spPr>
        <a:solidFill>
          <a:schemeClr val="tx2">
            <a:lumMod val="75000"/>
          </a:schemeClr>
        </a:solidFill>
      </dgm:spPr>
      <dgm:t>
        <a:bodyPr/>
        <a:lstStyle/>
        <a:p>
          <a:r>
            <a:rPr lang="fr-FR" dirty="0" smtClean="0"/>
            <a:t>8 – tu ne commettras pas de vol</a:t>
          </a:r>
          <a:endParaRPr lang="fr-FR" dirty="0"/>
        </a:p>
      </dgm:t>
    </dgm:pt>
    <dgm:pt modelId="{F7C623EF-9884-49AD-89C2-51C6C2611031}" type="parTrans" cxnId="{A09CB60A-583E-494D-A06C-E0CEBCAD4A26}">
      <dgm:prSet/>
      <dgm:spPr/>
      <dgm:t>
        <a:bodyPr/>
        <a:lstStyle/>
        <a:p>
          <a:endParaRPr lang="fr-FR"/>
        </a:p>
      </dgm:t>
    </dgm:pt>
    <dgm:pt modelId="{96F3F112-6F29-4D7E-88C8-E75FE9868A05}" type="sibTrans" cxnId="{A09CB60A-583E-494D-A06C-E0CEBCAD4A26}">
      <dgm:prSet/>
      <dgm:spPr/>
      <dgm:t>
        <a:bodyPr/>
        <a:lstStyle/>
        <a:p>
          <a:endParaRPr lang="fr-FR"/>
        </a:p>
      </dgm:t>
    </dgm:pt>
    <dgm:pt modelId="{C0042A0D-C087-422A-A3F9-7DDD8E948739}">
      <dgm:prSet phldrT="[Texte]"/>
      <dgm:spPr>
        <a:solidFill>
          <a:schemeClr val="bg2">
            <a:lumMod val="50000"/>
          </a:schemeClr>
        </a:solidFill>
      </dgm:spPr>
      <dgm:t>
        <a:bodyPr/>
        <a:lstStyle/>
        <a:p>
          <a:r>
            <a:rPr lang="fr-FR" dirty="0" smtClean="0"/>
            <a:t>9 – Pas de faux témoignage envers ton prochain</a:t>
          </a:r>
          <a:endParaRPr lang="fr-FR" dirty="0"/>
        </a:p>
      </dgm:t>
    </dgm:pt>
    <dgm:pt modelId="{5F381F25-6714-4D75-9D73-D5443C632E86}" type="parTrans" cxnId="{B57A3F80-6804-4B67-8546-C5C82AAD344B}">
      <dgm:prSet/>
      <dgm:spPr/>
      <dgm:t>
        <a:bodyPr/>
        <a:lstStyle/>
        <a:p>
          <a:endParaRPr lang="fr-FR"/>
        </a:p>
      </dgm:t>
    </dgm:pt>
    <dgm:pt modelId="{454FA638-FEAD-46FB-A156-BCCE02EB78A5}" type="sibTrans" cxnId="{B57A3F80-6804-4B67-8546-C5C82AAD344B}">
      <dgm:prSet/>
      <dgm:spPr/>
      <dgm:t>
        <a:bodyPr/>
        <a:lstStyle/>
        <a:p>
          <a:endParaRPr lang="fr-FR"/>
        </a:p>
      </dgm:t>
    </dgm:pt>
    <dgm:pt modelId="{2F6414EB-BCD6-40BA-B215-D69C5AA91596}">
      <dgm:prSet phldrT="[Texte]"/>
      <dgm:spPr>
        <a:solidFill>
          <a:schemeClr val="tx2">
            <a:lumMod val="75000"/>
          </a:schemeClr>
        </a:solidFill>
      </dgm:spPr>
      <dgm:t>
        <a:bodyPr/>
        <a:lstStyle/>
        <a:p>
          <a:r>
            <a:rPr lang="fr-FR" dirty="0" smtClean="0"/>
            <a:t>10 – Tu ne convoiteras pas, rien qui soit à ton prochain</a:t>
          </a:r>
          <a:endParaRPr lang="fr-FR" dirty="0"/>
        </a:p>
      </dgm:t>
    </dgm:pt>
    <dgm:pt modelId="{70BCE6DB-946F-4D8A-8A3C-5508D4F58AA1}" type="parTrans" cxnId="{B1AFCC97-DE3D-4C8A-BCC5-59A4FA544D3E}">
      <dgm:prSet/>
      <dgm:spPr/>
      <dgm:t>
        <a:bodyPr/>
        <a:lstStyle/>
        <a:p>
          <a:endParaRPr lang="fr-FR"/>
        </a:p>
      </dgm:t>
    </dgm:pt>
    <dgm:pt modelId="{4ED431B6-F111-425E-A482-FE696DFA2DF6}" type="sibTrans" cxnId="{B1AFCC97-DE3D-4C8A-BCC5-59A4FA544D3E}">
      <dgm:prSet/>
      <dgm:spPr/>
      <dgm:t>
        <a:bodyPr/>
        <a:lstStyle/>
        <a:p>
          <a:endParaRPr lang="fr-FR"/>
        </a:p>
      </dgm:t>
    </dgm:pt>
    <dgm:pt modelId="{11B48054-9506-4ABB-AD3B-E19B5C084564}">
      <dgm:prSet phldrT="[Texte]"/>
      <dgm:spPr>
        <a:solidFill>
          <a:schemeClr val="bg2">
            <a:lumMod val="50000"/>
          </a:schemeClr>
        </a:solidFill>
      </dgm:spPr>
      <dgm:t>
        <a:bodyPr/>
        <a:lstStyle/>
        <a:p>
          <a:r>
            <a:rPr lang="fr-FR" smtClean="0"/>
            <a:t>2 – Tu ne feras pas d’idole</a:t>
          </a:r>
          <a:endParaRPr lang="fr-FR" dirty="0"/>
        </a:p>
      </dgm:t>
    </dgm:pt>
    <dgm:pt modelId="{151C7779-9E51-4712-8E82-B10DE6F0DDBA}" type="parTrans" cxnId="{C7B4F6AC-65FA-4786-925C-47388F824A68}">
      <dgm:prSet/>
      <dgm:spPr/>
      <dgm:t>
        <a:bodyPr/>
        <a:lstStyle/>
        <a:p>
          <a:r>
            <a:rPr lang="fr-FR" dirty="0" smtClean="0"/>
            <a:t>De toute ton âme</a:t>
          </a:r>
          <a:endParaRPr lang="fr-FR" dirty="0"/>
        </a:p>
      </dgm:t>
    </dgm:pt>
    <dgm:pt modelId="{108831FE-A854-42A5-9689-DACD454C5C47}" type="sibTrans" cxnId="{C7B4F6AC-65FA-4786-925C-47388F824A68}">
      <dgm:prSet/>
      <dgm:spPr/>
      <dgm:t>
        <a:bodyPr/>
        <a:lstStyle/>
        <a:p>
          <a:endParaRPr lang="fr-FR"/>
        </a:p>
      </dgm:t>
    </dgm:pt>
    <dgm:pt modelId="{E34C760F-5990-4E79-AAF6-E66FEC563AFC}" type="pres">
      <dgm:prSet presAssocID="{BD9F87E5-FDB8-458A-B4EB-AC48066D460A}" presName="Name0" presStyleCnt="0">
        <dgm:presLayoutVars>
          <dgm:chMax val="1"/>
          <dgm:dir/>
          <dgm:animLvl val="ctr"/>
          <dgm:resizeHandles val="exact"/>
        </dgm:presLayoutVars>
      </dgm:prSet>
      <dgm:spPr/>
      <dgm:t>
        <a:bodyPr/>
        <a:lstStyle/>
        <a:p>
          <a:endParaRPr lang="fr-FR"/>
        </a:p>
      </dgm:t>
    </dgm:pt>
    <dgm:pt modelId="{2CC1E7E4-8929-47B5-994A-A2B7B6D342D6}" type="pres">
      <dgm:prSet presAssocID="{3AE27FA3-16DF-4364-B293-062C0CA4FB74}" presName="centerShape" presStyleLbl="node0" presStyleIdx="0" presStyleCnt="1" custScaleX="186691"/>
      <dgm:spPr/>
      <dgm:t>
        <a:bodyPr/>
        <a:lstStyle/>
        <a:p>
          <a:endParaRPr lang="fr-FR"/>
        </a:p>
      </dgm:t>
    </dgm:pt>
    <dgm:pt modelId="{010290F8-5F4D-4C4C-9654-28ABC118CA1B}" type="pres">
      <dgm:prSet presAssocID="{64BED634-C141-4458-B7F1-5FCAE0884C5C}" presName="parTrans" presStyleLbl="sibTrans2D1" presStyleIdx="0" presStyleCnt="10" custScaleX="172619" custScaleY="170981"/>
      <dgm:spPr/>
      <dgm:t>
        <a:bodyPr/>
        <a:lstStyle/>
        <a:p>
          <a:endParaRPr lang="fr-FR"/>
        </a:p>
      </dgm:t>
    </dgm:pt>
    <dgm:pt modelId="{15C83540-847D-4074-AD38-DBEBFA9BF5ED}" type="pres">
      <dgm:prSet presAssocID="{64BED634-C141-4458-B7F1-5FCAE0884C5C}" presName="connectorText" presStyleLbl="sibTrans2D1" presStyleIdx="0" presStyleCnt="10"/>
      <dgm:spPr/>
      <dgm:t>
        <a:bodyPr/>
        <a:lstStyle/>
        <a:p>
          <a:endParaRPr lang="fr-FR"/>
        </a:p>
      </dgm:t>
    </dgm:pt>
    <dgm:pt modelId="{92E642F2-1A47-484B-91B2-6DFC2DDCD0D3}" type="pres">
      <dgm:prSet presAssocID="{130F7379-3C09-46A3-8EC5-F44A585BE5F4}" presName="node" presStyleLbl="node1" presStyleIdx="0" presStyleCnt="10" custScaleX="155682" custScaleY="105485" custRadScaleRad="101671" custRadScaleInc="-127165">
        <dgm:presLayoutVars>
          <dgm:bulletEnabled val="1"/>
        </dgm:presLayoutVars>
      </dgm:prSet>
      <dgm:spPr/>
      <dgm:t>
        <a:bodyPr/>
        <a:lstStyle/>
        <a:p>
          <a:endParaRPr lang="fr-FR"/>
        </a:p>
      </dgm:t>
    </dgm:pt>
    <dgm:pt modelId="{316D68F9-C741-404A-A4A6-F3D18136B26C}" type="pres">
      <dgm:prSet presAssocID="{151C7779-9E51-4712-8E82-B10DE6F0DDBA}" presName="parTrans" presStyleLbl="sibTrans2D1" presStyleIdx="1" presStyleCnt="10" custScaleX="164234" custScaleY="165300"/>
      <dgm:spPr/>
      <dgm:t>
        <a:bodyPr/>
        <a:lstStyle/>
        <a:p>
          <a:endParaRPr lang="fr-FR"/>
        </a:p>
      </dgm:t>
    </dgm:pt>
    <dgm:pt modelId="{1261987B-2266-4DE9-9218-B73F453DDA11}" type="pres">
      <dgm:prSet presAssocID="{151C7779-9E51-4712-8E82-B10DE6F0DDBA}" presName="connectorText" presStyleLbl="sibTrans2D1" presStyleIdx="1" presStyleCnt="10"/>
      <dgm:spPr/>
      <dgm:t>
        <a:bodyPr/>
        <a:lstStyle/>
        <a:p>
          <a:endParaRPr lang="fr-FR"/>
        </a:p>
      </dgm:t>
    </dgm:pt>
    <dgm:pt modelId="{4155A411-2017-4C43-8732-87245EC6536E}" type="pres">
      <dgm:prSet presAssocID="{11B48054-9506-4ABB-AD3B-E19B5C084564}" presName="node" presStyleLbl="node1" presStyleIdx="1" presStyleCnt="10" custScaleX="146193" custRadScaleRad="99951" custRadScaleInc="-103884">
        <dgm:presLayoutVars>
          <dgm:bulletEnabled val="1"/>
        </dgm:presLayoutVars>
      </dgm:prSet>
      <dgm:spPr/>
      <dgm:t>
        <a:bodyPr/>
        <a:lstStyle/>
        <a:p>
          <a:endParaRPr lang="fr-FR"/>
        </a:p>
      </dgm:t>
    </dgm:pt>
    <dgm:pt modelId="{F433149D-9232-48A0-A5D4-36FB2A158B32}" type="pres">
      <dgm:prSet presAssocID="{8AE07100-4A43-4D48-91CB-5A69DE5D345A}" presName="parTrans" presStyleLbl="sibTrans2D1" presStyleIdx="2" presStyleCnt="10" custScaleX="154092" custScaleY="163943"/>
      <dgm:spPr/>
      <dgm:t>
        <a:bodyPr/>
        <a:lstStyle/>
        <a:p>
          <a:endParaRPr lang="fr-FR"/>
        </a:p>
      </dgm:t>
    </dgm:pt>
    <dgm:pt modelId="{9A173EEC-B565-437E-ABB7-821F0C3D91E5}" type="pres">
      <dgm:prSet presAssocID="{8AE07100-4A43-4D48-91CB-5A69DE5D345A}" presName="connectorText" presStyleLbl="sibTrans2D1" presStyleIdx="2" presStyleCnt="10"/>
      <dgm:spPr/>
      <dgm:t>
        <a:bodyPr/>
        <a:lstStyle/>
        <a:p>
          <a:endParaRPr lang="fr-FR"/>
        </a:p>
      </dgm:t>
    </dgm:pt>
    <dgm:pt modelId="{3688AAAE-3254-4CD4-B20E-3B875BCEDF9C}" type="pres">
      <dgm:prSet presAssocID="{D89F5B94-8818-405E-B8FE-75673119C493}" presName="node" presStyleLbl="node1" presStyleIdx="2" presStyleCnt="10" custScaleX="152899" custRadScaleRad="110965" custRadScaleInc="-112996">
        <dgm:presLayoutVars>
          <dgm:bulletEnabled val="1"/>
        </dgm:presLayoutVars>
      </dgm:prSet>
      <dgm:spPr/>
      <dgm:t>
        <a:bodyPr/>
        <a:lstStyle/>
        <a:p>
          <a:endParaRPr lang="fr-FR"/>
        </a:p>
      </dgm:t>
    </dgm:pt>
    <dgm:pt modelId="{3EBFFD9C-38F0-4256-95CA-9A25E546857F}" type="pres">
      <dgm:prSet presAssocID="{5E1EFDF9-D984-4F85-A817-F258EAA42C96}" presName="parTrans" presStyleLbl="sibTrans2D1" presStyleIdx="3" presStyleCnt="10" custScaleX="150787" custScaleY="185311" custLinFactNeighborX="-9508" custLinFactNeighborY="3665" custRadScaleRad="155508" custRadScaleInc="-2147483648"/>
      <dgm:spPr/>
      <dgm:t>
        <a:bodyPr/>
        <a:lstStyle/>
        <a:p>
          <a:endParaRPr lang="fr-FR"/>
        </a:p>
      </dgm:t>
    </dgm:pt>
    <dgm:pt modelId="{9F9B0008-C008-44E4-98AC-625DAAFFB5DD}" type="pres">
      <dgm:prSet presAssocID="{5E1EFDF9-D984-4F85-A817-F258EAA42C96}" presName="connectorText" presStyleLbl="sibTrans2D1" presStyleIdx="3" presStyleCnt="10"/>
      <dgm:spPr/>
      <dgm:t>
        <a:bodyPr/>
        <a:lstStyle/>
        <a:p>
          <a:endParaRPr lang="fr-FR"/>
        </a:p>
      </dgm:t>
    </dgm:pt>
    <dgm:pt modelId="{3FF03605-E7B0-49BF-AE7A-0827913E06B8}" type="pres">
      <dgm:prSet presAssocID="{84E5CA45-727F-4F21-A152-167AC9C6BF04}" presName="node" presStyleLbl="node1" presStyleIdx="3" presStyleCnt="10" custScaleX="153481" custRadScaleRad="120852" custRadScaleInc="-911172">
        <dgm:presLayoutVars>
          <dgm:bulletEnabled val="1"/>
        </dgm:presLayoutVars>
      </dgm:prSet>
      <dgm:spPr/>
      <dgm:t>
        <a:bodyPr/>
        <a:lstStyle/>
        <a:p>
          <a:endParaRPr lang="fr-FR"/>
        </a:p>
      </dgm:t>
    </dgm:pt>
    <dgm:pt modelId="{E45A5ADE-4B29-4029-87C4-C570950D83C2}" type="pres">
      <dgm:prSet presAssocID="{912DC0FF-EC77-4791-9648-2C5B7A4A589C}" presName="parTrans" presStyleLbl="sibTrans2D1" presStyleIdx="4" presStyleCnt="10"/>
      <dgm:spPr/>
      <dgm:t>
        <a:bodyPr/>
        <a:lstStyle/>
        <a:p>
          <a:endParaRPr lang="fr-FR"/>
        </a:p>
      </dgm:t>
    </dgm:pt>
    <dgm:pt modelId="{233841ED-299C-46AC-94FA-30E3B51ABA05}" type="pres">
      <dgm:prSet presAssocID="{912DC0FF-EC77-4791-9648-2C5B7A4A589C}" presName="connectorText" presStyleLbl="sibTrans2D1" presStyleIdx="4" presStyleCnt="10"/>
      <dgm:spPr/>
      <dgm:t>
        <a:bodyPr/>
        <a:lstStyle/>
        <a:p>
          <a:endParaRPr lang="fr-FR"/>
        </a:p>
      </dgm:t>
    </dgm:pt>
    <dgm:pt modelId="{38179F3E-0DFD-42CE-BDB5-04215406FDD8}" type="pres">
      <dgm:prSet presAssocID="{709FEACA-948F-4B0C-952B-95A47A05632A}" presName="node" presStyleLbl="node1" presStyleIdx="4" presStyleCnt="10" custScaleX="152939" custRadScaleRad="105658" custRadScaleInc="-311570">
        <dgm:presLayoutVars>
          <dgm:bulletEnabled val="1"/>
        </dgm:presLayoutVars>
      </dgm:prSet>
      <dgm:spPr/>
      <dgm:t>
        <a:bodyPr/>
        <a:lstStyle/>
        <a:p>
          <a:endParaRPr lang="fr-FR"/>
        </a:p>
      </dgm:t>
    </dgm:pt>
    <dgm:pt modelId="{AF558A73-BAAC-4A12-BEEB-447D86034259}" type="pres">
      <dgm:prSet presAssocID="{CA88DB3B-D207-4767-AEC8-0678924B3EF9}" presName="parTrans" presStyleLbl="sibTrans2D1" presStyleIdx="5" presStyleCnt="10"/>
      <dgm:spPr/>
      <dgm:t>
        <a:bodyPr/>
        <a:lstStyle/>
        <a:p>
          <a:endParaRPr lang="fr-FR"/>
        </a:p>
      </dgm:t>
    </dgm:pt>
    <dgm:pt modelId="{667C6EE8-3F54-4BB5-8DCE-2A1BAF83BE43}" type="pres">
      <dgm:prSet presAssocID="{CA88DB3B-D207-4767-AEC8-0678924B3EF9}" presName="connectorText" presStyleLbl="sibTrans2D1" presStyleIdx="5" presStyleCnt="10"/>
      <dgm:spPr/>
      <dgm:t>
        <a:bodyPr/>
        <a:lstStyle/>
        <a:p>
          <a:endParaRPr lang="fr-FR"/>
        </a:p>
      </dgm:t>
    </dgm:pt>
    <dgm:pt modelId="{B81EF3AD-5AED-4CF7-8B7C-61ACF40C1A9C}" type="pres">
      <dgm:prSet presAssocID="{6AFE4415-3648-4C75-9E46-787A9555CD04}" presName="node" presStyleLbl="node1" presStyleIdx="5" presStyleCnt="10" custScaleX="159158" custRadScaleRad="107186" custRadScaleInc="-359047">
        <dgm:presLayoutVars>
          <dgm:bulletEnabled val="1"/>
        </dgm:presLayoutVars>
      </dgm:prSet>
      <dgm:spPr/>
      <dgm:t>
        <a:bodyPr/>
        <a:lstStyle/>
        <a:p>
          <a:endParaRPr lang="fr-FR"/>
        </a:p>
      </dgm:t>
    </dgm:pt>
    <dgm:pt modelId="{1347B701-E7FE-4AE5-8794-D0D565BB8EB5}" type="pres">
      <dgm:prSet presAssocID="{693E7A57-86AD-4E0A-B39A-408A46FFA136}" presName="parTrans" presStyleLbl="sibTrans2D1" presStyleIdx="6" presStyleCnt="10"/>
      <dgm:spPr/>
      <dgm:t>
        <a:bodyPr/>
        <a:lstStyle/>
        <a:p>
          <a:endParaRPr lang="fr-FR"/>
        </a:p>
      </dgm:t>
    </dgm:pt>
    <dgm:pt modelId="{251E2E9C-8393-4E11-9CB6-E2B4532C73C5}" type="pres">
      <dgm:prSet presAssocID="{693E7A57-86AD-4E0A-B39A-408A46FFA136}" presName="connectorText" presStyleLbl="sibTrans2D1" presStyleIdx="6" presStyleCnt="10"/>
      <dgm:spPr/>
      <dgm:t>
        <a:bodyPr/>
        <a:lstStyle/>
        <a:p>
          <a:endParaRPr lang="fr-FR"/>
        </a:p>
      </dgm:t>
    </dgm:pt>
    <dgm:pt modelId="{72512BDD-487C-48CF-A498-4A217B2D64EA}" type="pres">
      <dgm:prSet presAssocID="{A0512F76-DEE3-4FD5-AD1C-D744F39F40DC}" presName="node" presStyleLbl="node1" presStyleIdx="6" presStyleCnt="10" custScaleX="161984" custRadScaleRad="87016" custRadScaleInc="-321523">
        <dgm:presLayoutVars>
          <dgm:bulletEnabled val="1"/>
        </dgm:presLayoutVars>
      </dgm:prSet>
      <dgm:spPr/>
      <dgm:t>
        <a:bodyPr/>
        <a:lstStyle/>
        <a:p>
          <a:endParaRPr lang="fr-FR"/>
        </a:p>
      </dgm:t>
    </dgm:pt>
    <dgm:pt modelId="{8C9B33BD-7309-40BD-ABB0-FA046CFA3DF4}" type="pres">
      <dgm:prSet presAssocID="{F7C623EF-9884-49AD-89C2-51C6C2611031}" presName="parTrans" presStyleLbl="sibTrans2D1" presStyleIdx="7" presStyleCnt="10"/>
      <dgm:spPr/>
      <dgm:t>
        <a:bodyPr/>
        <a:lstStyle/>
        <a:p>
          <a:endParaRPr lang="fr-FR"/>
        </a:p>
      </dgm:t>
    </dgm:pt>
    <dgm:pt modelId="{C094BD9D-884F-4D44-AEE2-6B25BB115EC1}" type="pres">
      <dgm:prSet presAssocID="{F7C623EF-9884-49AD-89C2-51C6C2611031}" presName="connectorText" presStyleLbl="sibTrans2D1" presStyleIdx="7" presStyleCnt="10"/>
      <dgm:spPr/>
      <dgm:t>
        <a:bodyPr/>
        <a:lstStyle/>
        <a:p>
          <a:endParaRPr lang="fr-FR"/>
        </a:p>
      </dgm:t>
    </dgm:pt>
    <dgm:pt modelId="{6163E36F-1DD7-4BB4-9CD3-CEB55562B720}" type="pres">
      <dgm:prSet presAssocID="{54404C96-6BB1-436A-B3DD-1EAD63BF81C6}" presName="node" presStyleLbl="node1" presStyleIdx="7" presStyleCnt="10" custScaleX="147308" custRadScaleRad="91136" custRadScaleInc="-260744">
        <dgm:presLayoutVars>
          <dgm:bulletEnabled val="1"/>
        </dgm:presLayoutVars>
      </dgm:prSet>
      <dgm:spPr/>
      <dgm:t>
        <a:bodyPr/>
        <a:lstStyle/>
        <a:p>
          <a:endParaRPr lang="fr-FR"/>
        </a:p>
      </dgm:t>
    </dgm:pt>
    <dgm:pt modelId="{5F67D0E1-2AFA-4841-AC4C-A979850C47FF}" type="pres">
      <dgm:prSet presAssocID="{5F381F25-6714-4D75-9D73-D5443C632E86}" presName="parTrans" presStyleLbl="sibTrans2D1" presStyleIdx="8" presStyleCnt="10"/>
      <dgm:spPr/>
      <dgm:t>
        <a:bodyPr/>
        <a:lstStyle/>
        <a:p>
          <a:endParaRPr lang="fr-FR"/>
        </a:p>
      </dgm:t>
    </dgm:pt>
    <dgm:pt modelId="{CE4DD6AD-E7B4-4649-B143-33834878A694}" type="pres">
      <dgm:prSet presAssocID="{5F381F25-6714-4D75-9D73-D5443C632E86}" presName="connectorText" presStyleLbl="sibTrans2D1" presStyleIdx="8" presStyleCnt="10"/>
      <dgm:spPr/>
      <dgm:t>
        <a:bodyPr/>
        <a:lstStyle/>
        <a:p>
          <a:endParaRPr lang="fr-FR"/>
        </a:p>
      </dgm:t>
    </dgm:pt>
    <dgm:pt modelId="{F8B5D23C-A736-4FB3-946E-6EB06D2A1A56}" type="pres">
      <dgm:prSet presAssocID="{C0042A0D-C087-422A-A3F9-7DDD8E948739}" presName="node" presStyleLbl="node1" presStyleIdx="8" presStyleCnt="10" custScaleX="162312" custRadScaleRad="113527" custRadScaleInc="-257280">
        <dgm:presLayoutVars>
          <dgm:bulletEnabled val="1"/>
        </dgm:presLayoutVars>
      </dgm:prSet>
      <dgm:spPr/>
      <dgm:t>
        <a:bodyPr/>
        <a:lstStyle/>
        <a:p>
          <a:endParaRPr lang="fr-FR"/>
        </a:p>
      </dgm:t>
    </dgm:pt>
    <dgm:pt modelId="{3274B8C4-039B-4B3D-BEA8-003515E85838}" type="pres">
      <dgm:prSet presAssocID="{70BCE6DB-946F-4D8A-8A3C-5508D4F58AA1}" presName="parTrans" presStyleLbl="sibTrans2D1" presStyleIdx="9" presStyleCnt="10"/>
      <dgm:spPr/>
      <dgm:t>
        <a:bodyPr/>
        <a:lstStyle/>
        <a:p>
          <a:endParaRPr lang="fr-FR"/>
        </a:p>
      </dgm:t>
    </dgm:pt>
    <dgm:pt modelId="{18B0991E-2F34-4795-823E-DC9DD30EBB35}" type="pres">
      <dgm:prSet presAssocID="{70BCE6DB-946F-4D8A-8A3C-5508D4F58AA1}" presName="connectorText" presStyleLbl="sibTrans2D1" presStyleIdx="9" presStyleCnt="10"/>
      <dgm:spPr/>
      <dgm:t>
        <a:bodyPr/>
        <a:lstStyle/>
        <a:p>
          <a:endParaRPr lang="fr-FR"/>
        </a:p>
      </dgm:t>
    </dgm:pt>
    <dgm:pt modelId="{A524CAC2-61B1-49CA-AFCF-22446C1A691B}" type="pres">
      <dgm:prSet presAssocID="{2F6414EB-BCD6-40BA-B215-D69C5AA91596}" presName="node" presStyleLbl="node1" presStyleIdx="9" presStyleCnt="10" custScaleX="159663" custRadScaleRad="109622" custRadScaleInc="-299432">
        <dgm:presLayoutVars>
          <dgm:bulletEnabled val="1"/>
        </dgm:presLayoutVars>
      </dgm:prSet>
      <dgm:spPr/>
      <dgm:t>
        <a:bodyPr/>
        <a:lstStyle/>
        <a:p>
          <a:endParaRPr lang="fr-FR"/>
        </a:p>
      </dgm:t>
    </dgm:pt>
  </dgm:ptLst>
  <dgm:cxnLst>
    <dgm:cxn modelId="{3F6413DE-6F07-48C0-9B5A-CF79B6652501}" type="presOf" srcId="{F7C623EF-9884-49AD-89C2-51C6C2611031}" destId="{C094BD9D-884F-4D44-AEE2-6B25BB115EC1}" srcOrd="1" destOrd="0" presId="urn:microsoft.com/office/officeart/2005/8/layout/radial5"/>
    <dgm:cxn modelId="{DC906F6E-DAE2-4C92-BAB1-8C502A0B4FBC}" type="presOf" srcId="{64BED634-C141-4458-B7F1-5FCAE0884C5C}" destId="{010290F8-5F4D-4C4C-9654-28ABC118CA1B}" srcOrd="0" destOrd="0" presId="urn:microsoft.com/office/officeart/2005/8/layout/radial5"/>
    <dgm:cxn modelId="{0530482E-AFEB-417A-9B4C-EE0FF38C9561}" type="presOf" srcId="{693E7A57-86AD-4E0A-B39A-408A46FFA136}" destId="{1347B701-E7FE-4AE5-8794-D0D565BB8EB5}" srcOrd="0" destOrd="0" presId="urn:microsoft.com/office/officeart/2005/8/layout/radial5"/>
    <dgm:cxn modelId="{A69D44C5-2B2D-4E04-8B8C-342FBF191F1A}" type="presOf" srcId="{BD9F87E5-FDB8-458A-B4EB-AC48066D460A}" destId="{E34C760F-5990-4E79-AAF6-E66FEC563AFC}" srcOrd="0" destOrd="0" presId="urn:microsoft.com/office/officeart/2005/8/layout/radial5"/>
    <dgm:cxn modelId="{83AC7F56-792D-48A9-800B-6BAB20B6CB5B}" type="presOf" srcId="{2F6414EB-BCD6-40BA-B215-D69C5AA91596}" destId="{A524CAC2-61B1-49CA-AFCF-22446C1A691B}" srcOrd="0" destOrd="0" presId="urn:microsoft.com/office/officeart/2005/8/layout/radial5"/>
    <dgm:cxn modelId="{84C488EC-91E1-4938-8091-469F3ECA27C1}" type="presOf" srcId="{CA88DB3B-D207-4767-AEC8-0678924B3EF9}" destId="{667C6EE8-3F54-4BB5-8DCE-2A1BAF83BE43}" srcOrd="1" destOrd="0" presId="urn:microsoft.com/office/officeart/2005/8/layout/radial5"/>
    <dgm:cxn modelId="{521B4DDD-BAC6-41A3-A039-CFA6A4161742}" srcId="{3AE27FA3-16DF-4364-B293-062C0CA4FB74}" destId="{709FEACA-948F-4B0C-952B-95A47A05632A}" srcOrd="4" destOrd="0" parTransId="{912DC0FF-EC77-4791-9648-2C5B7A4A589C}" sibTransId="{A692C3E5-9984-4462-B436-FD22E91E8A10}"/>
    <dgm:cxn modelId="{A09CB60A-583E-494D-A06C-E0CEBCAD4A26}" srcId="{3AE27FA3-16DF-4364-B293-062C0CA4FB74}" destId="{54404C96-6BB1-436A-B3DD-1EAD63BF81C6}" srcOrd="7" destOrd="0" parTransId="{F7C623EF-9884-49AD-89C2-51C6C2611031}" sibTransId="{96F3F112-6F29-4D7E-88C8-E75FE9868A05}"/>
    <dgm:cxn modelId="{95880C0A-2D2E-45C1-9915-EE3FE61EC853}" type="presOf" srcId="{5E1EFDF9-D984-4F85-A817-F258EAA42C96}" destId="{3EBFFD9C-38F0-4256-95CA-9A25E546857F}" srcOrd="0" destOrd="0" presId="urn:microsoft.com/office/officeart/2005/8/layout/radial5"/>
    <dgm:cxn modelId="{4AF0E518-C7D6-4173-96CC-C54C189258C8}" type="presOf" srcId="{130F7379-3C09-46A3-8EC5-F44A585BE5F4}" destId="{92E642F2-1A47-484B-91B2-6DFC2DDCD0D3}" srcOrd="0" destOrd="0" presId="urn:microsoft.com/office/officeart/2005/8/layout/radial5"/>
    <dgm:cxn modelId="{2820BA7F-2C8A-4518-9250-BAACD3891CEF}" type="presOf" srcId="{84E5CA45-727F-4F21-A152-167AC9C6BF04}" destId="{3FF03605-E7B0-49BF-AE7A-0827913E06B8}" srcOrd="0" destOrd="0" presId="urn:microsoft.com/office/officeart/2005/8/layout/radial5"/>
    <dgm:cxn modelId="{0068C87F-895E-4418-AA40-4F54837E3AC2}" type="presOf" srcId="{693E7A57-86AD-4E0A-B39A-408A46FFA136}" destId="{251E2E9C-8393-4E11-9CB6-E2B4532C73C5}" srcOrd="1" destOrd="0" presId="urn:microsoft.com/office/officeart/2005/8/layout/radial5"/>
    <dgm:cxn modelId="{5796FE5C-5F17-4BAF-BD20-64F66AA768AC}" srcId="{3AE27FA3-16DF-4364-B293-062C0CA4FB74}" destId="{130F7379-3C09-46A3-8EC5-F44A585BE5F4}" srcOrd="0" destOrd="0" parTransId="{64BED634-C141-4458-B7F1-5FCAE0884C5C}" sibTransId="{FA2B2B4C-E5DB-4C9F-A5A3-34BA5D983EDB}"/>
    <dgm:cxn modelId="{71331914-46A2-4D6A-A538-D18E216CA5BB}" type="presOf" srcId="{151C7779-9E51-4712-8E82-B10DE6F0DDBA}" destId="{1261987B-2266-4DE9-9218-B73F453DDA11}" srcOrd="1" destOrd="0" presId="urn:microsoft.com/office/officeart/2005/8/layout/radial5"/>
    <dgm:cxn modelId="{ECEFB7EF-78B8-4D02-89D8-0AF32E000595}" type="presOf" srcId="{5F381F25-6714-4D75-9D73-D5443C632E86}" destId="{5F67D0E1-2AFA-4841-AC4C-A979850C47FF}" srcOrd="0" destOrd="0" presId="urn:microsoft.com/office/officeart/2005/8/layout/radial5"/>
    <dgm:cxn modelId="{D3FDE974-91CF-44A3-8764-4C3A0DD06052}" srcId="{3AE27FA3-16DF-4364-B293-062C0CA4FB74}" destId="{A0512F76-DEE3-4FD5-AD1C-D744F39F40DC}" srcOrd="6" destOrd="0" parTransId="{693E7A57-86AD-4E0A-B39A-408A46FFA136}" sibTransId="{B950647D-99F3-46FF-9A17-8606127D3867}"/>
    <dgm:cxn modelId="{B1AFCC97-DE3D-4C8A-BCC5-59A4FA544D3E}" srcId="{3AE27FA3-16DF-4364-B293-062C0CA4FB74}" destId="{2F6414EB-BCD6-40BA-B215-D69C5AA91596}" srcOrd="9" destOrd="0" parTransId="{70BCE6DB-946F-4D8A-8A3C-5508D4F58AA1}" sibTransId="{4ED431B6-F111-425E-A482-FE696DFA2DF6}"/>
    <dgm:cxn modelId="{534D1324-892A-45BD-AF8D-EC4C917DE768}" type="presOf" srcId="{11B48054-9506-4ABB-AD3B-E19B5C084564}" destId="{4155A411-2017-4C43-8732-87245EC6536E}" srcOrd="0" destOrd="0" presId="urn:microsoft.com/office/officeart/2005/8/layout/radial5"/>
    <dgm:cxn modelId="{066E6CDB-5CAB-4BDC-BA05-73CFD5DB7BA3}" type="presOf" srcId="{912DC0FF-EC77-4791-9648-2C5B7A4A589C}" destId="{233841ED-299C-46AC-94FA-30E3B51ABA05}" srcOrd="1" destOrd="0" presId="urn:microsoft.com/office/officeart/2005/8/layout/radial5"/>
    <dgm:cxn modelId="{789DD4A2-707F-470C-9948-92B43DEE881E}" type="presOf" srcId="{F7C623EF-9884-49AD-89C2-51C6C2611031}" destId="{8C9B33BD-7309-40BD-ABB0-FA046CFA3DF4}" srcOrd="0" destOrd="0" presId="urn:microsoft.com/office/officeart/2005/8/layout/radial5"/>
    <dgm:cxn modelId="{4E615F5D-D15E-4EFF-91EE-A6504306E50D}" type="presOf" srcId="{D89F5B94-8818-405E-B8FE-75673119C493}" destId="{3688AAAE-3254-4CD4-B20E-3B875BCEDF9C}" srcOrd="0" destOrd="0" presId="urn:microsoft.com/office/officeart/2005/8/layout/radial5"/>
    <dgm:cxn modelId="{4348F8A2-041D-4F9A-9E12-62386173FBA3}" srcId="{3AE27FA3-16DF-4364-B293-062C0CA4FB74}" destId="{D89F5B94-8818-405E-B8FE-75673119C493}" srcOrd="2" destOrd="0" parTransId="{8AE07100-4A43-4D48-91CB-5A69DE5D345A}" sibTransId="{A9ECC0AD-10E8-48AB-8A97-9E1CAF28240D}"/>
    <dgm:cxn modelId="{0D8BE684-6F7D-4825-8799-61B65E76942C}" srcId="{BD9F87E5-FDB8-458A-B4EB-AC48066D460A}" destId="{3AE27FA3-16DF-4364-B293-062C0CA4FB74}" srcOrd="0" destOrd="0" parTransId="{55D077C1-32ED-4CFE-B5B6-7221BB6AAF67}" sibTransId="{EFFA8D51-B7AE-4C53-8AFB-C18B0CF672E6}"/>
    <dgm:cxn modelId="{0D593280-2F2C-4ACF-A854-24FA85EDB766}" type="presOf" srcId="{64BED634-C141-4458-B7F1-5FCAE0884C5C}" destId="{15C83540-847D-4074-AD38-DBEBFA9BF5ED}" srcOrd="1" destOrd="0" presId="urn:microsoft.com/office/officeart/2005/8/layout/radial5"/>
    <dgm:cxn modelId="{2615FECA-52C3-4939-BF3C-806F5C896867}" type="presOf" srcId="{70BCE6DB-946F-4D8A-8A3C-5508D4F58AA1}" destId="{18B0991E-2F34-4795-823E-DC9DD30EBB35}" srcOrd="1" destOrd="0" presId="urn:microsoft.com/office/officeart/2005/8/layout/radial5"/>
    <dgm:cxn modelId="{80868FA6-45D5-4322-82D9-86AD73F70018}" type="presOf" srcId="{912DC0FF-EC77-4791-9648-2C5B7A4A589C}" destId="{E45A5ADE-4B29-4029-87C4-C570950D83C2}" srcOrd="0" destOrd="0" presId="urn:microsoft.com/office/officeart/2005/8/layout/radial5"/>
    <dgm:cxn modelId="{1B779785-C87A-4321-8E77-DF709ABA6410}" type="presOf" srcId="{3AE27FA3-16DF-4364-B293-062C0CA4FB74}" destId="{2CC1E7E4-8929-47B5-994A-A2B7B6D342D6}" srcOrd="0" destOrd="0" presId="urn:microsoft.com/office/officeart/2005/8/layout/radial5"/>
    <dgm:cxn modelId="{C7B4F6AC-65FA-4786-925C-47388F824A68}" srcId="{3AE27FA3-16DF-4364-B293-062C0CA4FB74}" destId="{11B48054-9506-4ABB-AD3B-E19B5C084564}" srcOrd="1" destOrd="0" parTransId="{151C7779-9E51-4712-8E82-B10DE6F0DDBA}" sibTransId="{108831FE-A854-42A5-9689-DACD454C5C47}"/>
    <dgm:cxn modelId="{B6F4F5D0-0C4B-4189-9236-B7B917A2759B}" type="presOf" srcId="{C0042A0D-C087-422A-A3F9-7DDD8E948739}" destId="{F8B5D23C-A736-4FB3-946E-6EB06D2A1A56}" srcOrd="0" destOrd="0" presId="urn:microsoft.com/office/officeart/2005/8/layout/radial5"/>
    <dgm:cxn modelId="{3DE0DFDE-EAD8-4D7C-95FB-3B14BCD0F889}" type="presOf" srcId="{70BCE6DB-946F-4D8A-8A3C-5508D4F58AA1}" destId="{3274B8C4-039B-4B3D-BEA8-003515E85838}" srcOrd="0" destOrd="0" presId="urn:microsoft.com/office/officeart/2005/8/layout/radial5"/>
    <dgm:cxn modelId="{D4A84834-BD8D-4AA3-B305-0757FDD9C8C4}" type="presOf" srcId="{709FEACA-948F-4B0C-952B-95A47A05632A}" destId="{38179F3E-0DFD-42CE-BDB5-04215406FDD8}" srcOrd="0" destOrd="0" presId="urn:microsoft.com/office/officeart/2005/8/layout/radial5"/>
    <dgm:cxn modelId="{E57C1133-51CA-4296-AE3A-01E453D12446}" type="presOf" srcId="{8AE07100-4A43-4D48-91CB-5A69DE5D345A}" destId="{9A173EEC-B565-437E-ABB7-821F0C3D91E5}" srcOrd="1" destOrd="0" presId="urn:microsoft.com/office/officeart/2005/8/layout/radial5"/>
    <dgm:cxn modelId="{D8A0FD50-27BC-4D7E-A9EC-C496C20F9B17}" type="presOf" srcId="{151C7779-9E51-4712-8E82-B10DE6F0DDBA}" destId="{316D68F9-C741-404A-A4A6-F3D18136B26C}" srcOrd="0" destOrd="0" presId="urn:microsoft.com/office/officeart/2005/8/layout/radial5"/>
    <dgm:cxn modelId="{B57A3F80-6804-4B67-8546-C5C82AAD344B}" srcId="{3AE27FA3-16DF-4364-B293-062C0CA4FB74}" destId="{C0042A0D-C087-422A-A3F9-7DDD8E948739}" srcOrd="8" destOrd="0" parTransId="{5F381F25-6714-4D75-9D73-D5443C632E86}" sibTransId="{454FA638-FEAD-46FB-A156-BCCE02EB78A5}"/>
    <dgm:cxn modelId="{2310CAEC-DA50-46BC-A776-BC76F20714C3}" type="presOf" srcId="{5E1EFDF9-D984-4F85-A817-F258EAA42C96}" destId="{9F9B0008-C008-44E4-98AC-625DAAFFB5DD}" srcOrd="1" destOrd="0" presId="urn:microsoft.com/office/officeart/2005/8/layout/radial5"/>
    <dgm:cxn modelId="{D61E917F-673E-4DF2-8E4B-7EC0E25BA031}" type="presOf" srcId="{8AE07100-4A43-4D48-91CB-5A69DE5D345A}" destId="{F433149D-9232-48A0-A5D4-36FB2A158B32}" srcOrd="0" destOrd="0" presId="urn:microsoft.com/office/officeart/2005/8/layout/radial5"/>
    <dgm:cxn modelId="{30FB3A18-1C8D-4717-A3AE-EFAECBE5D21B}" type="presOf" srcId="{CA88DB3B-D207-4767-AEC8-0678924B3EF9}" destId="{AF558A73-BAAC-4A12-BEEB-447D86034259}" srcOrd="0" destOrd="0" presId="urn:microsoft.com/office/officeart/2005/8/layout/radial5"/>
    <dgm:cxn modelId="{316A5B26-E413-40B1-BC48-53A3D09892F3}" type="presOf" srcId="{A0512F76-DEE3-4FD5-AD1C-D744F39F40DC}" destId="{72512BDD-487C-48CF-A498-4A217B2D64EA}" srcOrd="0" destOrd="0" presId="urn:microsoft.com/office/officeart/2005/8/layout/radial5"/>
    <dgm:cxn modelId="{01B57E69-AF33-4A34-84AB-83441A970874}" srcId="{3AE27FA3-16DF-4364-B293-062C0CA4FB74}" destId="{6AFE4415-3648-4C75-9E46-787A9555CD04}" srcOrd="5" destOrd="0" parTransId="{CA88DB3B-D207-4767-AEC8-0678924B3EF9}" sibTransId="{FDD9E20F-8645-4922-B586-3679310BA852}"/>
    <dgm:cxn modelId="{1B47A88B-C80F-48DD-883F-16306AA1D46C}" type="presOf" srcId="{5F381F25-6714-4D75-9D73-D5443C632E86}" destId="{CE4DD6AD-E7B4-4649-B143-33834878A694}" srcOrd="1" destOrd="0" presId="urn:microsoft.com/office/officeart/2005/8/layout/radial5"/>
    <dgm:cxn modelId="{E894761B-73B2-4110-8B48-5E6F6CD62991}" srcId="{3AE27FA3-16DF-4364-B293-062C0CA4FB74}" destId="{84E5CA45-727F-4F21-A152-167AC9C6BF04}" srcOrd="3" destOrd="0" parTransId="{5E1EFDF9-D984-4F85-A817-F258EAA42C96}" sibTransId="{A2A1C5DA-A0E2-41AB-8D5C-1FFE8FC7D102}"/>
    <dgm:cxn modelId="{7EDC9ABE-A0A0-4806-98A2-8AFEDBE57CD0}" type="presOf" srcId="{54404C96-6BB1-436A-B3DD-1EAD63BF81C6}" destId="{6163E36F-1DD7-4BB4-9CD3-CEB55562B720}" srcOrd="0" destOrd="0" presId="urn:microsoft.com/office/officeart/2005/8/layout/radial5"/>
    <dgm:cxn modelId="{2238DC2C-F4BD-4510-BF2B-1D60CB226E9D}" type="presOf" srcId="{6AFE4415-3648-4C75-9E46-787A9555CD04}" destId="{B81EF3AD-5AED-4CF7-8B7C-61ACF40C1A9C}" srcOrd="0" destOrd="0" presId="urn:microsoft.com/office/officeart/2005/8/layout/radial5"/>
    <dgm:cxn modelId="{CFC5EB99-7E02-4671-8EBD-67234E67A3DB}" type="presParOf" srcId="{E34C760F-5990-4E79-AAF6-E66FEC563AFC}" destId="{2CC1E7E4-8929-47B5-994A-A2B7B6D342D6}" srcOrd="0" destOrd="0" presId="urn:microsoft.com/office/officeart/2005/8/layout/radial5"/>
    <dgm:cxn modelId="{9CAD4938-8CFE-4AB8-8319-C4D9E1D3CB08}" type="presParOf" srcId="{E34C760F-5990-4E79-AAF6-E66FEC563AFC}" destId="{010290F8-5F4D-4C4C-9654-28ABC118CA1B}" srcOrd="1" destOrd="0" presId="urn:microsoft.com/office/officeart/2005/8/layout/radial5"/>
    <dgm:cxn modelId="{C42A2CA1-9194-403E-88E9-427A8B319C3D}" type="presParOf" srcId="{010290F8-5F4D-4C4C-9654-28ABC118CA1B}" destId="{15C83540-847D-4074-AD38-DBEBFA9BF5ED}" srcOrd="0" destOrd="0" presId="urn:microsoft.com/office/officeart/2005/8/layout/radial5"/>
    <dgm:cxn modelId="{CE3E59EE-C64A-4718-9A5F-45F3A8BCB3F3}" type="presParOf" srcId="{E34C760F-5990-4E79-AAF6-E66FEC563AFC}" destId="{92E642F2-1A47-484B-91B2-6DFC2DDCD0D3}" srcOrd="2" destOrd="0" presId="urn:microsoft.com/office/officeart/2005/8/layout/radial5"/>
    <dgm:cxn modelId="{A929D6A3-D96C-49AE-AE1B-B63756EDB972}" type="presParOf" srcId="{E34C760F-5990-4E79-AAF6-E66FEC563AFC}" destId="{316D68F9-C741-404A-A4A6-F3D18136B26C}" srcOrd="3" destOrd="0" presId="urn:microsoft.com/office/officeart/2005/8/layout/radial5"/>
    <dgm:cxn modelId="{BC74CF50-DD26-4F71-8784-A0AE82D93C56}" type="presParOf" srcId="{316D68F9-C741-404A-A4A6-F3D18136B26C}" destId="{1261987B-2266-4DE9-9218-B73F453DDA11}" srcOrd="0" destOrd="0" presId="urn:microsoft.com/office/officeart/2005/8/layout/radial5"/>
    <dgm:cxn modelId="{4A985E48-A23A-4B87-8CA4-F4C527CA184A}" type="presParOf" srcId="{E34C760F-5990-4E79-AAF6-E66FEC563AFC}" destId="{4155A411-2017-4C43-8732-87245EC6536E}" srcOrd="4" destOrd="0" presId="urn:microsoft.com/office/officeart/2005/8/layout/radial5"/>
    <dgm:cxn modelId="{E302B95B-5114-4020-A4F5-67D9AC359CAF}" type="presParOf" srcId="{E34C760F-5990-4E79-AAF6-E66FEC563AFC}" destId="{F433149D-9232-48A0-A5D4-36FB2A158B32}" srcOrd="5" destOrd="0" presId="urn:microsoft.com/office/officeart/2005/8/layout/radial5"/>
    <dgm:cxn modelId="{83592918-6F8A-4C88-8FDE-CEADFAE31605}" type="presParOf" srcId="{F433149D-9232-48A0-A5D4-36FB2A158B32}" destId="{9A173EEC-B565-437E-ABB7-821F0C3D91E5}" srcOrd="0" destOrd="0" presId="urn:microsoft.com/office/officeart/2005/8/layout/radial5"/>
    <dgm:cxn modelId="{7DAD02ED-C434-4ECA-81AD-26FB137F2A83}" type="presParOf" srcId="{E34C760F-5990-4E79-AAF6-E66FEC563AFC}" destId="{3688AAAE-3254-4CD4-B20E-3B875BCEDF9C}" srcOrd="6" destOrd="0" presId="urn:microsoft.com/office/officeart/2005/8/layout/radial5"/>
    <dgm:cxn modelId="{D50E6796-10EB-4D48-B739-BA73138FF38B}" type="presParOf" srcId="{E34C760F-5990-4E79-AAF6-E66FEC563AFC}" destId="{3EBFFD9C-38F0-4256-95CA-9A25E546857F}" srcOrd="7" destOrd="0" presId="urn:microsoft.com/office/officeart/2005/8/layout/radial5"/>
    <dgm:cxn modelId="{480AD4D2-2991-4B59-BBBE-860902D58BA5}" type="presParOf" srcId="{3EBFFD9C-38F0-4256-95CA-9A25E546857F}" destId="{9F9B0008-C008-44E4-98AC-625DAAFFB5DD}" srcOrd="0" destOrd="0" presId="urn:microsoft.com/office/officeart/2005/8/layout/radial5"/>
    <dgm:cxn modelId="{45B9D134-3996-418D-A60E-325042EC7B1F}" type="presParOf" srcId="{E34C760F-5990-4E79-AAF6-E66FEC563AFC}" destId="{3FF03605-E7B0-49BF-AE7A-0827913E06B8}" srcOrd="8" destOrd="0" presId="urn:microsoft.com/office/officeart/2005/8/layout/radial5"/>
    <dgm:cxn modelId="{43FF8DC4-378A-4FCC-8C8F-86E5CB39483B}" type="presParOf" srcId="{E34C760F-5990-4E79-AAF6-E66FEC563AFC}" destId="{E45A5ADE-4B29-4029-87C4-C570950D83C2}" srcOrd="9" destOrd="0" presId="urn:microsoft.com/office/officeart/2005/8/layout/radial5"/>
    <dgm:cxn modelId="{37482718-9552-4E8D-9CB2-A8D3C3F461B0}" type="presParOf" srcId="{E45A5ADE-4B29-4029-87C4-C570950D83C2}" destId="{233841ED-299C-46AC-94FA-30E3B51ABA05}" srcOrd="0" destOrd="0" presId="urn:microsoft.com/office/officeart/2005/8/layout/radial5"/>
    <dgm:cxn modelId="{C210CA34-74DE-40E7-ACA9-DB17503158B1}" type="presParOf" srcId="{E34C760F-5990-4E79-AAF6-E66FEC563AFC}" destId="{38179F3E-0DFD-42CE-BDB5-04215406FDD8}" srcOrd="10" destOrd="0" presId="urn:microsoft.com/office/officeart/2005/8/layout/radial5"/>
    <dgm:cxn modelId="{A50BB2EC-EB3A-4D1F-96D0-1AFD2AB1598E}" type="presParOf" srcId="{E34C760F-5990-4E79-AAF6-E66FEC563AFC}" destId="{AF558A73-BAAC-4A12-BEEB-447D86034259}" srcOrd="11" destOrd="0" presId="urn:microsoft.com/office/officeart/2005/8/layout/radial5"/>
    <dgm:cxn modelId="{7E924890-D820-4C38-86DE-A6FCB9679C81}" type="presParOf" srcId="{AF558A73-BAAC-4A12-BEEB-447D86034259}" destId="{667C6EE8-3F54-4BB5-8DCE-2A1BAF83BE43}" srcOrd="0" destOrd="0" presId="urn:microsoft.com/office/officeart/2005/8/layout/radial5"/>
    <dgm:cxn modelId="{2AB7ED8B-E7D6-440B-8EBA-E715738928D1}" type="presParOf" srcId="{E34C760F-5990-4E79-AAF6-E66FEC563AFC}" destId="{B81EF3AD-5AED-4CF7-8B7C-61ACF40C1A9C}" srcOrd="12" destOrd="0" presId="urn:microsoft.com/office/officeart/2005/8/layout/radial5"/>
    <dgm:cxn modelId="{AFBCD593-F534-4680-B7CA-DE216D40CEA0}" type="presParOf" srcId="{E34C760F-5990-4E79-AAF6-E66FEC563AFC}" destId="{1347B701-E7FE-4AE5-8794-D0D565BB8EB5}" srcOrd="13" destOrd="0" presId="urn:microsoft.com/office/officeart/2005/8/layout/radial5"/>
    <dgm:cxn modelId="{06AF0EBC-1F01-4162-AE1D-9187A0856816}" type="presParOf" srcId="{1347B701-E7FE-4AE5-8794-D0D565BB8EB5}" destId="{251E2E9C-8393-4E11-9CB6-E2B4532C73C5}" srcOrd="0" destOrd="0" presId="urn:microsoft.com/office/officeart/2005/8/layout/radial5"/>
    <dgm:cxn modelId="{3F906267-4000-430C-B2B2-1DA56FFE8DAB}" type="presParOf" srcId="{E34C760F-5990-4E79-AAF6-E66FEC563AFC}" destId="{72512BDD-487C-48CF-A498-4A217B2D64EA}" srcOrd="14" destOrd="0" presId="urn:microsoft.com/office/officeart/2005/8/layout/radial5"/>
    <dgm:cxn modelId="{7605A757-F0C6-4576-AEBD-930E942E52EC}" type="presParOf" srcId="{E34C760F-5990-4E79-AAF6-E66FEC563AFC}" destId="{8C9B33BD-7309-40BD-ABB0-FA046CFA3DF4}" srcOrd="15" destOrd="0" presId="urn:microsoft.com/office/officeart/2005/8/layout/radial5"/>
    <dgm:cxn modelId="{85845DCD-83C5-4696-A132-A32FE12EBE12}" type="presParOf" srcId="{8C9B33BD-7309-40BD-ABB0-FA046CFA3DF4}" destId="{C094BD9D-884F-4D44-AEE2-6B25BB115EC1}" srcOrd="0" destOrd="0" presId="urn:microsoft.com/office/officeart/2005/8/layout/radial5"/>
    <dgm:cxn modelId="{32620CF4-3B2D-4E79-9641-A3465813C6BC}" type="presParOf" srcId="{E34C760F-5990-4E79-AAF6-E66FEC563AFC}" destId="{6163E36F-1DD7-4BB4-9CD3-CEB55562B720}" srcOrd="16" destOrd="0" presId="urn:microsoft.com/office/officeart/2005/8/layout/radial5"/>
    <dgm:cxn modelId="{B6B9E4F7-9C0E-4C01-B964-EE6D5D6EBDED}" type="presParOf" srcId="{E34C760F-5990-4E79-AAF6-E66FEC563AFC}" destId="{5F67D0E1-2AFA-4841-AC4C-A979850C47FF}" srcOrd="17" destOrd="0" presId="urn:microsoft.com/office/officeart/2005/8/layout/radial5"/>
    <dgm:cxn modelId="{2B59FC51-5033-4E24-902B-99A3535F8C5B}" type="presParOf" srcId="{5F67D0E1-2AFA-4841-AC4C-A979850C47FF}" destId="{CE4DD6AD-E7B4-4649-B143-33834878A694}" srcOrd="0" destOrd="0" presId="urn:microsoft.com/office/officeart/2005/8/layout/radial5"/>
    <dgm:cxn modelId="{01DE4C65-85AB-4A5C-BF59-30DD15A7AF21}" type="presParOf" srcId="{E34C760F-5990-4E79-AAF6-E66FEC563AFC}" destId="{F8B5D23C-A736-4FB3-946E-6EB06D2A1A56}" srcOrd="18" destOrd="0" presId="urn:microsoft.com/office/officeart/2005/8/layout/radial5"/>
    <dgm:cxn modelId="{E4D24972-6806-4EE8-8315-6E52B5657461}" type="presParOf" srcId="{E34C760F-5990-4E79-AAF6-E66FEC563AFC}" destId="{3274B8C4-039B-4B3D-BEA8-003515E85838}" srcOrd="19" destOrd="0" presId="urn:microsoft.com/office/officeart/2005/8/layout/radial5"/>
    <dgm:cxn modelId="{F2E25D1B-97DA-4129-A698-B7355DB5D311}" type="presParOf" srcId="{3274B8C4-039B-4B3D-BEA8-003515E85838}" destId="{18B0991E-2F34-4795-823E-DC9DD30EBB35}" srcOrd="0" destOrd="0" presId="urn:microsoft.com/office/officeart/2005/8/layout/radial5"/>
    <dgm:cxn modelId="{B052F471-36A2-44C8-9ACD-27F73D121548}" type="presParOf" srcId="{E34C760F-5990-4E79-AAF6-E66FEC563AFC}" destId="{A524CAC2-61B1-49CA-AFCF-22446C1A691B}"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1E7E4-8929-47B5-994A-A2B7B6D342D6}">
      <dsp:nvSpPr>
        <dsp:cNvPr id="0" name=""/>
        <dsp:cNvSpPr/>
      </dsp:nvSpPr>
      <dsp:spPr>
        <a:xfrm>
          <a:off x="4290326" y="2219111"/>
          <a:ext cx="2533932" cy="1357286"/>
        </a:xfrm>
        <a:prstGeom prst="ellipse">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Tu aimeras l’Eternel, ton Dieu / Tu aimeras ton prochain</a:t>
          </a:r>
          <a:endParaRPr lang="fr-FR" sz="1500" b="1" kern="1200" dirty="0"/>
        </a:p>
      </dsp:txBody>
      <dsp:txXfrm>
        <a:off x="4661412" y="2417881"/>
        <a:ext cx="1791760" cy="959746"/>
      </dsp:txXfrm>
    </dsp:sp>
    <dsp:sp modelId="{010290F8-5F4D-4C4C-9654-28ABC118CA1B}">
      <dsp:nvSpPr>
        <dsp:cNvPr id="0" name=""/>
        <dsp:cNvSpPr/>
      </dsp:nvSpPr>
      <dsp:spPr>
        <a:xfrm rot="14826618">
          <a:off x="4613628" y="1377565"/>
          <a:ext cx="940525" cy="797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fr-FR" sz="1000" kern="1200" dirty="0" smtClean="0"/>
            <a:t>De tout  ton cœur</a:t>
          </a:r>
          <a:endParaRPr lang="fr-FR" sz="1000" kern="1200" dirty="0"/>
        </a:p>
      </dsp:txBody>
      <dsp:txXfrm rot="10800000">
        <a:off x="4779856" y="1647390"/>
        <a:ext cx="701168" cy="478715"/>
      </dsp:txXfrm>
    </dsp:sp>
    <dsp:sp modelId="{92E642F2-1A47-484B-91B2-6DFC2DDCD0D3}">
      <dsp:nvSpPr>
        <dsp:cNvPr id="0" name=""/>
        <dsp:cNvSpPr/>
      </dsp:nvSpPr>
      <dsp:spPr>
        <a:xfrm>
          <a:off x="3788228" y="152893"/>
          <a:ext cx="1709334" cy="1158188"/>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1 – Tu n’auras pas d’autres dieux</a:t>
          </a:r>
          <a:endParaRPr lang="fr-FR" sz="1200" kern="1200" dirty="0"/>
        </a:p>
      </dsp:txBody>
      <dsp:txXfrm>
        <a:off x="4038554" y="322506"/>
        <a:ext cx="1208682" cy="818962"/>
      </dsp:txXfrm>
    </dsp:sp>
    <dsp:sp modelId="{316D68F9-C741-404A-A4A6-F3D18136B26C}">
      <dsp:nvSpPr>
        <dsp:cNvPr id="0" name=""/>
        <dsp:cNvSpPr/>
      </dsp:nvSpPr>
      <dsp:spPr>
        <a:xfrm rot="17238053">
          <a:off x="5460950" y="1357578"/>
          <a:ext cx="911899" cy="7713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fr-FR" sz="1000" kern="1200" dirty="0" smtClean="0"/>
            <a:t>De toute ton âme</a:t>
          </a:r>
          <a:endParaRPr lang="fr-FR" sz="1000" kern="1200" dirty="0"/>
        </a:p>
      </dsp:txBody>
      <dsp:txXfrm>
        <a:off x="5542243" y="1622314"/>
        <a:ext cx="680495" cy="462809"/>
      </dsp:txXfrm>
    </dsp:sp>
    <dsp:sp modelId="{4155A411-2017-4C43-8732-87245EC6536E}">
      <dsp:nvSpPr>
        <dsp:cNvPr id="0" name=""/>
        <dsp:cNvSpPr/>
      </dsp:nvSpPr>
      <dsp:spPr>
        <a:xfrm>
          <a:off x="5442020" y="142219"/>
          <a:ext cx="1605148" cy="1097965"/>
        </a:xfrm>
        <a:prstGeom prst="ellipse">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smtClean="0"/>
            <a:t>2 – Tu ne feras pas d’idole</a:t>
          </a:r>
          <a:endParaRPr lang="fr-FR" sz="1200" kern="1200" dirty="0"/>
        </a:p>
      </dsp:txBody>
      <dsp:txXfrm>
        <a:off x="5677088" y="303012"/>
        <a:ext cx="1135012" cy="776379"/>
      </dsp:txXfrm>
    </dsp:sp>
    <dsp:sp modelId="{F433149D-9232-48A0-A5D4-36FB2A158B32}">
      <dsp:nvSpPr>
        <dsp:cNvPr id="0" name=""/>
        <dsp:cNvSpPr/>
      </dsp:nvSpPr>
      <dsp:spPr>
        <a:xfrm rot="19299643">
          <a:off x="6240456" y="1659128"/>
          <a:ext cx="798688" cy="7650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fr-FR" sz="1000" kern="1200" dirty="0" smtClean="0"/>
            <a:t>De toute ta force</a:t>
          </a:r>
          <a:endParaRPr lang="fr-FR" sz="1000" kern="1200" dirty="0"/>
        </a:p>
      </dsp:txBody>
      <dsp:txXfrm>
        <a:off x="6265202" y="1883314"/>
        <a:ext cx="569184" cy="459009"/>
      </dsp:txXfrm>
    </dsp:sp>
    <dsp:sp modelId="{3688AAAE-3254-4CD4-B20E-3B875BCEDF9C}">
      <dsp:nvSpPr>
        <dsp:cNvPr id="0" name=""/>
        <dsp:cNvSpPr/>
      </dsp:nvSpPr>
      <dsp:spPr>
        <a:xfrm>
          <a:off x="6730382" y="757171"/>
          <a:ext cx="1678777" cy="1097965"/>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4 – Souviens-toi du jour du Sabbat</a:t>
          </a:r>
          <a:endParaRPr lang="fr-FR" sz="1200" kern="1200" dirty="0"/>
        </a:p>
      </dsp:txBody>
      <dsp:txXfrm>
        <a:off x="6976233" y="917964"/>
        <a:ext cx="1187075" cy="776379"/>
      </dsp:txXfrm>
    </dsp:sp>
    <dsp:sp modelId="{3EBFFD9C-38F0-4256-95CA-9A25E546857F}">
      <dsp:nvSpPr>
        <dsp:cNvPr id="0" name=""/>
        <dsp:cNvSpPr/>
      </dsp:nvSpPr>
      <dsp:spPr>
        <a:xfrm rot="12839342">
          <a:off x="3799717" y="1642655"/>
          <a:ext cx="909234" cy="8647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fr-FR" sz="1000" kern="1200" dirty="0" smtClean="0"/>
            <a:t>De toute ta pensée</a:t>
          </a:r>
          <a:endParaRPr lang="fr-FR" sz="1000" kern="1200" dirty="0"/>
        </a:p>
      </dsp:txBody>
      <dsp:txXfrm rot="10800000">
        <a:off x="4036974" y="1888112"/>
        <a:ext cx="649816" cy="518836"/>
      </dsp:txXfrm>
    </dsp:sp>
    <dsp:sp modelId="{3FF03605-E7B0-49BF-AE7A-0827913E06B8}">
      <dsp:nvSpPr>
        <dsp:cNvPr id="0" name=""/>
        <dsp:cNvSpPr/>
      </dsp:nvSpPr>
      <dsp:spPr>
        <a:xfrm>
          <a:off x="2397748" y="786607"/>
          <a:ext cx="1685167" cy="1097965"/>
        </a:xfrm>
        <a:prstGeom prst="ellipse">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3 – Tu ne prendras pas le nom de l’Eternel en vain</a:t>
          </a:r>
          <a:endParaRPr lang="fr-FR" sz="1200" kern="1200" dirty="0"/>
        </a:p>
      </dsp:txBody>
      <dsp:txXfrm>
        <a:off x="2644535" y="947400"/>
        <a:ext cx="1191593" cy="776379"/>
      </dsp:txXfrm>
    </dsp:sp>
    <dsp:sp modelId="{E45A5ADE-4B29-4029-87C4-C570950D83C2}">
      <dsp:nvSpPr>
        <dsp:cNvPr id="0" name=""/>
        <dsp:cNvSpPr/>
      </dsp:nvSpPr>
      <dsp:spPr>
        <a:xfrm rot="21475044">
          <a:off x="6895890" y="2612490"/>
          <a:ext cx="179837" cy="4666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6895908" y="2706797"/>
        <a:ext cx="125886" cy="279981"/>
      </dsp:txXfrm>
    </dsp:sp>
    <dsp:sp modelId="{38179F3E-0DFD-42CE-BDB5-04215406FDD8}">
      <dsp:nvSpPr>
        <dsp:cNvPr id="0" name=""/>
        <dsp:cNvSpPr/>
      </dsp:nvSpPr>
      <dsp:spPr>
        <a:xfrm>
          <a:off x="7159146" y="2259990"/>
          <a:ext cx="1679216" cy="1097965"/>
        </a:xfrm>
        <a:prstGeom prst="ellipse">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5 – Honore ton père et ta mère</a:t>
          </a:r>
          <a:endParaRPr lang="fr-FR" sz="1200" kern="1200" dirty="0"/>
        </a:p>
      </dsp:txBody>
      <dsp:txXfrm>
        <a:off x="7405061" y="2420783"/>
        <a:ext cx="1187386" cy="776379"/>
      </dsp:txXfrm>
    </dsp:sp>
    <dsp:sp modelId="{AF558A73-BAAC-4A12-BEEB-447D86034259}">
      <dsp:nvSpPr>
        <dsp:cNvPr id="0" name=""/>
        <dsp:cNvSpPr/>
      </dsp:nvSpPr>
      <dsp:spPr>
        <a:xfrm rot="1522292">
          <a:off x="6619657" y="3250764"/>
          <a:ext cx="348043" cy="4666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6624692" y="3321721"/>
        <a:ext cx="243630" cy="279981"/>
      </dsp:txXfrm>
    </dsp:sp>
    <dsp:sp modelId="{B81EF3AD-5AED-4CF7-8B7C-61ACF40C1A9C}">
      <dsp:nvSpPr>
        <dsp:cNvPr id="0" name=""/>
        <dsp:cNvSpPr/>
      </dsp:nvSpPr>
      <dsp:spPr>
        <a:xfrm>
          <a:off x="6922903" y="3410735"/>
          <a:ext cx="1747499" cy="1097965"/>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6 – Tu ne tueras point</a:t>
          </a:r>
          <a:endParaRPr lang="fr-FR" sz="1200" kern="1200" dirty="0"/>
        </a:p>
      </dsp:txBody>
      <dsp:txXfrm>
        <a:off x="7178818" y="3571528"/>
        <a:ext cx="1235669" cy="776379"/>
      </dsp:txXfrm>
    </dsp:sp>
    <dsp:sp modelId="{1347B701-E7FE-4AE5-8794-D0D565BB8EB5}">
      <dsp:nvSpPr>
        <dsp:cNvPr id="0" name=""/>
        <dsp:cNvSpPr/>
      </dsp:nvSpPr>
      <dsp:spPr>
        <a:xfrm rot="4087552">
          <a:off x="5762718" y="3653267"/>
          <a:ext cx="383125" cy="4666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5798776" y="3693263"/>
        <a:ext cx="268188" cy="279981"/>
      </dsp:txXfrm>
    </dsp:sp>
    <dsp:sp modelId="{72512BDD-487C-48CF-A498-4A217B2D64EA}">
      <dsp:nvSpPr>
        <dsp:cNvPr id="0" name=""/>
        <dsp:cNvSpPr/>
      </dsp:nvSpPr>
      <dsp:spPr>
        <a:xfrm>
          <a:off x="5417647" y="4215941"/>
          <a:ext cx="1778527" cy="1097965"/>
        </a:xfrm>
        <a:prstGeom prst="ellipse">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7 – tu ne commettras pas d’adultère</a:t>
          </a:r>
          <a:endParaRPr lang="fr-FR" sz="1200" kern="1200" dirty="0"/>
        </a:p>
      </dsp:txBody>
      <dsp:txXfrm>
        <a:off x="5678106" y="4376734"/>
        <a:ext cx="1257609" cy="776379"/>
      </dsp:txXfrm>
    </dsp:sp>
    <dsp:sp modelId="{8C9B33BD-7309-40BD-ABB0-FA046CFA3DF4}">
      <dsp:nvSpPr>
        <dsp:cNvPr id="0" name=""/>
        <dsp:cNvSpPr/>
      </dsp:nvSpPr>
      <dsp:spPr>
        <a:xfrm rot="6903965">
          <a:off x="4871651" y="3675469"/>
          <a:ext cx="425538" cy="4666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4962524" y="3710977"/>
        <a:ext cx="297877" cy="279981"/>
      </dsp:txXfrm>
    </dsp:sp>
    <dsp:sp modelId="{6163E36F-1DD7-4BB4-9CD3-CEB55562B720}">
      <dsp:nvSpPr>
        <dsp:cNvPr id="0" name=""/>
        <dsp:cNvSpPr/>
      </dsp:nvSpPr>
      <dsp:spPr>
        <a:xfrm>
          <a:off x="3855815" y="4257598"/>
          <a:ext cx="1617390" cy="1097965"/>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8 – tu ne commettras pas de vol</a:t>
          </a:r>
          <a:endParaRPr lang="fr-FR" sz="1200" kern="1200" dirty="0"/>
        </a:p>
      </dsp:txBody>
      <dsp:txXfrm>
        <a:off x="4092676" y="4418391"/>
        <a:ext cx="1143668" cy="776379"/>
      </dsp:txXfrm>
    </dsp:sp>
    <dsp:sp modelId="{5F67D0E1-2AFA-4841-AC4C-A979850C47FF}">
      <dsp:nvSpPr>
        <dsp:cNvPr id="0" name=""/>
        <dsp:cNvSpPr/>
      </dsp:nvSpPr>
      <dsp:spPr>
        <a:xfrm rot="9101376">
          <a:off x="4076888" y="3340796"/>
          <a:ext cx="449631" cy="4666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4203710" y="3402138"/>
        <a:ext cx="314742" cy="279981"/>
      </dsp:txXfrm>
    </dsp:sp>
    <dsp:sp modelId="{F8B5D23C-A736-4FB3-946E-6EB06D2A1A56}">
      <dsp:nvSpPr>
        <dsp:cNvPr id="0" name=""/>
        <dsp:cNvSpPr/>
      </dsp:nvSpPr>
      <dsp:spPr>
        <a:xfrm>
          <a:off x="2355177" y="3593686"/>
          <a:ext cx="1782129" cy="1097965"/>
        </a:xfrm>
        <a:prstGeom prst="ellipse">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9 – Pas de faux témoignage envers ton prochain</a:t>
          </a:r>
          <a:endParaRPr lang="fr-FR" sz="1200" kern="1200" dirty="0"/>
        </a:p>
      </dsp:txBody>
      <dsp:txXfrm>
        <a:off x="2616164" y="3754479"/>
        <a:ext cx="1260155" cy="776379"/>
      </dsp:txXfrm>
    </dsp:sp>
    <dsp:sp modelId="{3274B8C4-039B-4B3D-BEA8-003515E85838}">
      <dsp:nvSpPr>
        <dsp:cNvPr id="0" name=""/>
        <dsp:cNvSpPr/>
      </dsp:nvSpPr>
      <dsp:spPr>
        <a:xfrm rot="10806134">
          <a:off x="3996894" y="2661837"/>
          <a:ext cx="207363" cy="4666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4059103" y="2755219"/>
        <a:ext cx="145154" cy="279981"/>
      </dsp:txXfrm>
    </dsp:sp>
    <dsp:sp modelId="{A524CAC2-61B1-49CA-AFCF-22446C1A691B}">
      <dsp:nvSpPr>
        <dsp:cNvPr id="0" name=""/>
        <dsp:cNvSpPr/>
      </dsp:nvSpPr>
      <dsp:spPr>
        <a:xfrm>
          <a:off x="2146041" y="2344249"/>
          <a:ext cx="1753044" cy="1097965"/>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10 – Tu ne convoiteras pas, rien qui soit à ton prochain</a:t>
          </a:r>
          <a:endParaRPr lang="fr-FR" sz="1200" kern="1200" dirty="0"/>
        </a:p>
      </dsp:txBody>
      <dsp:txXfrm>
        <a:off x="2402768" y="2505042"/>
        <a:ext cx="1239590" cy="77637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1EC683FB-D01A-44BD-95CB-86ABE4EEA05B}" type="datetimeFigureOut">
              <a:rPr lang="fr-FR" smtClean="0"/>
              <a:t>01/12/2019</a:t>
            </a:fld>
            <a:endParaRPr lang="fr-FR"/>
          </a:p>
        </p:txBody>
      </p:sp>
      <p:sp>
        <p:nvSpPr>
          <p:cNvPr id="4" name="Espace réservé du pied de page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B2880647-26D2-46A0-A393-EB41118AFC4B}" type="slidenum">
              <a:rPr lang="fr-FR" smtClean="0"/>
              <a:t>‹N°›</a:t>
            </a:fld>
            <a:endParaRPr lang="fr-FR"/>
          </a:p>
        </p:txBody>
      </p:sp>
    </p:spTree>
    <p:extLst>
      <p:ext uri="{BB962C8B-B14F-4D97-AF65-F5344CB8AC3E}">
        <p14:creationId xmlns:p14="http://schemas.microsoft.com/office/powerpoint/2010/main" val="2553198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8921F70-FE5D-4DF0-A5E9-B43AB52B324A}" type="datetimeFigureOut">
              <a:rPr lang="fr-FR" smtClean="0"/>
              <a:t>01/12/2019</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044009F2-D36E-49F1-B950-BA395140A21F}" type="slidenum">
              <a:rPr lang="fr-FR" smtClean="0"/>
              <a:t>‹N°›</a:t>
            </a:fld>
            <a:endParaRPr lang="fr-FR"/>
          </a:p>
        </p:txBody>
      </p:sp>
    </p:spTree>
    <p:extLst>
      <p:ext uri="{BB962C8B-B14F-4D97-AF65-F5344CB8AC3E}">
        <p14:creationId xmlns:p14="http://schemas.microsoft.com/office/powerpoint/2010/main" val="357827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a:t>
            </a:fld>
            <a:endParaRPr lang="fr-FR"/>
          </a:p>
        </p:txBody>
      </p:sp>
    </p:spTree>
    <p:extLst>
      <p:ext uri="{BB962C8B-B14F-4D97-AF65-F5344CB8AC3E}">
        <p14:creationId xmlns:p14="http://schemas.microsoft.com/office/powerpoint/2010/main" val="399133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sz="1200" b="1" kern="1200" dirty="0" smtClean="0">
                <a:solidFill>
                  <a:schemeClr val="tx1"/>
                </a:solidFill>
                <a:effectLst/>
                <a:latin typeface="+mn-lt"/>
                <a:ea typeface="+mn-ea"/>
                <a:cs typeface="+mn-cs"/>
              </a:rPr>
              <a:t>V. 3-11 : UNE JUSTE RELATION A DIEU : 4 commandements=aimer et craindre Dieu</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1</a:t>
            </a:r>
            <a:r>
              <a:rPr lang="fr-FR" sz="1200" b="1"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Dieu est absolu, attend notre exclusivité</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Laisser Dieu être Dieu, le Dieu libérateur, unique, infini</a:t>
            </a:r>
            <a:endParaRPr lang="fr-FR" sz="1200" b="0" i="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Pas un dieu à mon idée, à ma mesure, accessible et compréhensible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2</a:t>
            </a:r>
            <a:r>
              <a:rPr lang="fr-FR" sz="1200" b="1" kern="1200" baseline="0" dirty="0" smtClean="0">
                <a:solidFill>
                  <a:schemeClr val="tx1"/>
                </a:solidFill>
                <a:effectLst/>
                <a:latin typeface="+mn-lt"/>
                <a:ea typeface="+mn-ea"/>
                <a:cs typeface="+mn-cs"/>
              </a:rPr>
              <a:t> - </a:t>
            </a:r>
            <a:r>
              <a:rPr lang="fr-FR" sz="1200" b="1" i="1" kern="1200" dirty="0" smtClean="0">
                <a:solidFill>
                  <a:schemeClr val="tx1"/>
                </a:solidFill>
                <a:effectLst/>
                <a:latin typeface="+mn-lt"/>
                <a:ea typeface="+mn-ea"/>
                <a:cs typeface="+mn-cs"/>
              </a:rPr>
              <a:t>Reconnaitre ma limite</a:t>
            </a:r>
            <a:r>
              <a:rPr lang="fr-FR" sz="1200" i="1" kern="1200" dirty="0" smtClean="0">
                <a:solidFill>
                  <a:schemeClr val="tx1"/>
                </a:solidFill>
                <a:effectLst/>
                <a:latin typeface="+mn-lt"/>
                <a:ea typeface="+mn-ea"/>
                <a:cs typeface="+mn-cs"/>
              </a:rPr>
              <a:t> comme créature par rapport au créateur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i="1" kern="1200" dirty="0" smtClean="0">
                <a:solidFill>
                  <a:schemeClr val="tx1"/>
                </a:solidFill>
                <a:effectLst/>
                <a:latin typeface="+mn-lt"/>
                <a:ea typeface="+mn-ea"/>
                <a:cs typeface="+mn-cs"/>
              </a:rPr>
              <a:t>Rien</a:t>
            </a:r>
            <a:r>
              <a:rPr lang="fr-FR" sz="1200" i="1" kern="1200" baseline="0" dirty="0" smtClean="0">
                <a:solidFill>
                  <a:schemeClr val="tx1"/>
                </a:solidFill>
                <a:effectLst/>
                <a:latin typeface="+mn-lt"/>
                <a:ea typeface="+mn-ea"/>
                <a:cs typeface="+mn-cs"/>
              </a:rPr>
              <a:t> d’égal de comparable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b="1" kern="1200" dirty="0" smtClean="0">
                <a:solidFill>
                  <a:schemeClr val="tx1"/>
                </a:solidFill>
                <a:effectLst/>
                <a:latin typeface="+mn-lt"/>
                <a:ea typeface="+mn-ea"/>
                <a:cs typeface="+mn-cs"/>
              </a:rPr>
              <a:t>Idole et matérialisation de Dieu : »</a:t>
            </a:r>
            <a:r>
              <a:rPr lang="fr-FR" sz="1200" b="1" i="1" kern="1200" dirty="0" smtClean="0">
                <a:solidFill>
                  <a:schemeClr val="tx1"/>
                </a:solidFill>
                <a:effectLst/>
                <a:latin typeface="+mn-lt"/>
                <a:ea typeface="+mn-ea"/>
                <a:cs typeface="+mn-cs"/>
              </a:rPr>
              <a:t>aucune image taillée</a:t>
            </a:r>
            <a:r>
              <a:rPr lang="fr-FR" sz="1200" b="1"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sculpture sacrée)</a:t>
            </a:r>
            <a:endParaRPr lang="fr-FR" sz="1200" i="1" kern="1200" baseline="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Idole aujourd’hui ? Dans ma vie ? Qui est Dieu pour moi ? Quelle  relation avec Dieu ? Dieu juge ? « Dieu familier » ? Obligation ou liberté ?</a:t>
            </a:r>
          </a:p>
          <a:p>
            <a:pPr marL="628650" lvl="1" indent="-171450">
              <a:buFont typeface="Wingdings" panose="05000000000000000000" pitchFamily="2" charset="2"/>
              <a:buChar char="Ø"/>
            </a:pPr>
            <a:r>
              <a:rPr lang="fr-FR" sz="1200" kern="1200" dirty="0" smtClean="0">
                <a:solidFill>
                  <a:schemeClr val="tx1"/>
                </a:solidFill>
                <a:effectLst/>
                <a:latin typeface="+mn-lt"/>
                <a:ea typeface="+mn-ea"/>
                <a:cs typeface="+mn-cs"/>
              </a:rPr>
              <a:t>Aujourd’hui,</a:t>
            </a:r>
            <a:r>
              <a:rPr lang="fr-FR" sz="1200" kern="1200" baseline="0" dirty="0" smtClean="0">
                <a:solidFill>
                  <a:schemeClr val="tx1"/>
                </a:solidFill>
                <a:effectLst/>
                <a:latin typeface="+mn-lt"/>
                <a:ea typeface="+mn-ea"/>
                <a:cs typeface="+mn-cs"/>
              </a:rPr>
              <a:t> plus d’idoles de métal mais des idoles de mentales</a:t>
            </a:r>
            <a:endParaRPr lang="fr-FR" sz="1200" kern="1200" dirty="0" smtClean="0">
              <a:solidFill>
                <a:schemeClr val="tx1"/>
              </a:solidFill>
              <a:effectLst/>
              <a:latin typeface="+mn-lt"/>
              <a:ea typeface="+mn-ea"/>
              <a:cs typeface="+mn-cs"/>
            </a:endParaRPr>
          </a:p>
          <a:p>
            <a:pPr marL="171450" indent="-171450">
              <a:buFontTx/>
              <a:buChar char="-"/>
            </a:pPr>
            <a:r>
              <a:rPr lang="fr-FR" sz="1200" kern="1200" dirty="0" smtClean="0">
                <a:solidFill>
                  <a:schemeClr val="tx1"/>
                </a:solidFill>
                <a:effectLst/>
                <a:latin typeface="+mn-lt"/>
                <a:ea typeface="+mn-ea"/>
                <a:cs typeface="+mn-cs"/>
              </a:rPr>
              <a:t>Fausse idée de Dieu : ne pas remplacer le Dieu libérateur par nos idées sur Dieu</a:t>
            </a:r>
          </a:p>
          <a:p>
            <a:pPr marL="628650" lvl="1" indent="-171450">
              <a:buFont typeface="Wingdings" panose="05000000000000000000" pitchFamily="2" charset="2"/>
              <a:buChar char="Ø"/>
            </a:pPr>
            <a:r>
              <a:rPr lang="fr-FR" sz="1200" kern="1200" dirty="0" smtClean="0">
                <a:solidFill>
                  <a:schemeClr val="tx1"/>
                </a:solidFill>
                <a:effectLst/>
                <a:latin typeface="+mn-lt"/>
                <a:ea typeface="+mn-ea"/>
                <a:cs typeface="+mn-cs"/>
              </a:rPr>
              <a:t>Un Dieu visible,</a:t>
            </a:r>
            <a:r>
              <a:rPr lang="fr-FR" sz="1200" kern="1200" baseline="0" dirty="0" smtClean="0">
                <a:solidFill>
                  <a:schemeClr val="tx1"/>
                </a:solidFill>
                <a:effectLst/>
                <a:latin typeface="+mn-lt"/>
                <a:ea typeface="+mn-ea"/>
                <a:cs typeface="+mn-cs"/>
              </a:rPr>
              <a:t> utile, à disposition, qui à besoin de moi</a:t>
            </a:r>
          </a:p>
          <a:p>
            <a:pPr marL="628650" lvl="1" indent="-171450">
              <a:buFont typeface="Wingdings" panose="05000000000000000000" pitchFamily="2" charset="2"/>
              <a:buChar char="Ø"/>
            </a:pPr>
            <a:r>
              <a:rPr lang="fr-FR" sz="1200" kern="1200" dirty="0" smtClean="0">
                <a:solidFill>
                  <a:schemeClr val="tx1"/>
                </a:solidFill>
                <a:effectLst/>
                <a:latin typeface="+mn-lt"/>
                <a:ea typeface="+mn-ea"/>
                <a:cs typeface="+mn-cs"/>
              </a:rPr>
              <a:t>l’idolâtrie se sert de Dieu au lieu de le servir</a:t>
            </a:r>
          </a:p>
          <a:p>
            <a:pPr marL="171450" indent="-171450">
              <a:buFontTx/>
              <a:buChar char="-"/>
            </a:pPr>
            <a:endParaRPr lang="fr-F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10</a:t>
            </a:fld>
            <a:endParaRPr lang="fr-FR"/>
          </a:p>
        </p:txBody>
      </p:sp>
    </p:spTree>
    <p:extLst>
      <p:ext uri="{BB962C8B-B14F-4D97-AF65-F5344CB8AC3E}">
        <p14:creationId xmlns:p14="http://schemas.microsoft.com/office/powerpoint/2010/main" val="308223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3- Tu ne prendras pas le nom de l’Eternel, ton Dieu en vain (</a:t>
            </a:r>
            <a:r>
              <a:rPr lang="fr-FR" sz="1200" i="1" kern="1200" dirty="0" smtClean="0">
                <a:solidFill>
                  <a:schemeClr val="tx1"/>
                </a:solidFill>
                <a:effectLst/>
                <a:latin typeface="+mn-lt"/>
                <a:ea typeface="+mn-ea"/>
                <a:cs typeface="+mn-cs"/>
              </a:rPr>
              <a:t>à la légère)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Dieu dit au méchant : Qu’as-tu à faire de redire mes statuts …(Ps 50,14)</a:t>
            </a:r>
          </a:p>
          <a:p>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Ne pas enrôler Dieu sous notre bannière » Dieu est souverain, libre , il ne nous appartient pas</a:t>
            </a:r>
          </a:p>
          <a:p>
            <a:pPr marL="171450" indent="-171450">
              <a:buFontTx/>
              <a:buChar char="-"/>
            </a:pPr>
            <a:r>
              <a:rPr lang="fr-FR" sz="1200" kern="1200" dirty="0" smtClean="0">
                <a:solidFill>
                  <a:schemeClr val="tx1"/>
                </a:solidFill>
                <a:effectLst/>
                <a:latin typeface="+mn-lt"/>
                <a:ea typeface="+mn-ea"/>
                <a:cs typeface="+mn-cs"/>
              </a:rPr>
              <a:t>Je ne peux prétendre le comprendre, savoir ce qu’il fait, pour moi et encore moins pour les autres</a:t>
            </a:r>
          </a:p>
          <a:p>
            <a:pPr marL="171450" indent="-171450">
              <a:buFontTx/>
              <a:buChar char="-"/>
            </a:pP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4-</a:t>
            </a:r>
            <a:r>
              <a:rPr lang="fr-FR" sz="1200" i="1"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Souviens toi du jour du sabbat … jour du repos de l’Eternel ton Dieu</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-Repos : reprendre souffle (23,6-12) </a:t>
            </a:r>
          </a:p>
          <a:p>
            <a:r>
              <a:rPr lang="fr-FR" sz="1200" kern="1200" dirty="0" smtClean="0">
                <a:solidFill>
                  <a:schemeClr val="tx1"/>
                </a:solidFill>
                <a:effectLst/>
                <a:latin typeface="+mn-lt"/>
                <a:ea typeface="+mn-ea"/>
                <a:cs typeface="+mn-cs"/>
              </a:rPr>
              <a:t>-prendre le temps de la contemplation, du culte : le sabbat pour Dieu</a:t>
            </a:r>
          </a:p>
          <a:p>
            <a:r>
              <a:rPr lang="fr-FR" sz="1200" kern="1200" dirty="0" smtClean="0">
                <a:solidFill>
                  <a:schemeClr val="tx1"/>
                </a:solidFill>
                <a:effectLst/>
                <a:latin typeface="+mn-lt"/>
                <a:ea typeface="+mn-ea"/>
                <a:cs typeface="+mn-cs"/>
              </a:rPr>
              <a:t>-le repos de l’homme se trouve dans le repos de Dieu (créature et créateur)</a:t>
            </a:r>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11</a:t>
            </a:fld>
            <a:endParaRPr lang="fr-FR"/>
          </a:p>
        </p:txBody>
      </p:sp>
    </p:spTree>
    <p:extLst>
      <p:ext uri="{BB962C8B-B14F-4D97-AF65-F5344CB8AC3E}">
        <p14:creationId xmlns:p14="http://schemas.microsoft.com/office/powerpoint/2010/main" val="157681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smtClean="0">
                <a:solidFill>
                  <a:schemeClr val="tx1"/>
                </a:solidFill>
                <a:effectLst/>
                <a:latin typeface="+mn-lt"/>
                <a:ea typeface="+mn-ea"/>
                <a:cs typeface="+mn-cs"/>
              </a:rPr>
              <a:t>Respecter l’autre comme ma limite : Ma liberté s’arrête où commence celle de l’autre</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5-</a:t>
            </a:r>
            <a:r>
              <a:rPr lang="fr-FR" sz="1200" b="1" i="1" kern="1200" dirty="0" smtClean="0">
                <a:solidFill>
                  <a:schemeClr val="tx1"/>
                </a:solidFill>
                <a:effectLst/>
                <a:latin typeface="+mn-lt"/>
                <a:ea typeface="+mn-ea"/>
                <a:cs typeface="+mn-cs"/>
              </a:rPr>
              <a:t>Honore ton père et ta mère</a:t>
            </a:r>
            <a:endParaRPr lang="fr-FR" sz="1200"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père et mère chacun dans son identité, pas seulement les parents indifférenciés</a:t>
            </a:r>
          </a:p>
          <a:p>
            <a:r>
              <a:rPr lang="fr-FR" sz="1200" kern="1200" dirty="0" smtClean="0">
                <a:solidFill>
                  <a:schemeClr val="tx1"/>
                </a:solidFill>
                <a:effectLst/>
                <a:latin typeface="+mn-lt"/>
                <a:ea typeface="+mn-ea"/>
                <a:cs typeface="+mn-cs"/>
              </a:rPr>
              <a:t>- honorer = estimer, donner du poids (pas nécessairement aimer ici)</a:t>
            </a:r>
          </a:p>
          <a:p>
            <a:r>
              <a:rPr lang="fr-FR" sz="1200" kern="1200" dirty="0" smtClean="0">
                <a:solidFill>
                  <a:schemeClr val="tx1"/>
                </a:solidFill>
                <a:effectLst/>
                <a:latin typeface="+mn-lt"/>
                <a:ea typeface="+mn-ea"/>
                <a:cs typeface="+mn-cs"/>
              </a:rPr>
              <a:t>-relation fondatrice de l’humain</a:t>
            </a:r>
          </a:p>
          <a:p>
            <a:r>
              <a:rPr lang="fr-FR" sz="1200" kern="1200" dirty="0" smtClean="0">
                <a:solidFill>
                  <a:schemeClr val="tx1"/>
                </a:solidFill>
                <a:effectLst/>
                <a:latin typeface="+mn-lt"/>
                <a:ea typeface="+mn-ea"/>
                <a:cs typeface="+mn-cs"/>
              </a:rPr>
              <a:t>-montrer de l’amour en se soumettant à l’instruction et à la correction</a:t>
            </a:r>
          </a:p>
          <a:p>
            <a:r>
              <a:rPr lang="fr-FR" sz="1200" kern="1200" dirty="0" smtClean="0">
                <a:solidFill>
                  <a:schemeClr val="tx1"/>
                </a:solidFill>
                <a:effectLst/>
                <a:latin typeface="+mn-lt"/>
                <a:ea typeface="+mn-ea"/>
                <a:cs typeface="+mn-cs"/>
              </a:rPr>
              <a:t>-honorer =&gt; devenir adulte et quitter =&gt; pas de patriarcat</a:t>
            </a:r>
          </a:p>
          <a:p>
            <a:r>
              <a:rPr lang="fr-FR" sz="1200" kern="1200" dirty="0" smtClean="0">
                <a:solidFill>
                  <a:schemeClr val="tx1"/>
                </a:solidFill>
                <a:effectLst/>
                <a:latin typeface="+mn-lt"/>
                <a:ea typeface="+mn-ea"/>
                <a:cs typeface="+mn-cs"/>
              </a:rPr>
              <a:t>	6- T</a:t>
            </a:r>
            <a:r>
              <a:rPr lang="fr-FR" sz="1200" b="1" i="1" kern="1200" dirty="0" smtClean="0">
                <a:solidFill>
                  <a:schemeClr val="tx1"/>
                </a:solidFill>
                <a:effectLst/>
                <a:latin typeface="+mn-lt"/>
                <a:ea typeface="+mn-ea"/>
                <a:cs typeface="+mn-cs"/>
              </a:rPr>
              <a:t>u ne tueras point</a:t>
            </a:r>
            <a:r>
              <a:rPr lang="fr-FR" sz="1200" kern="1200" dirty="0" smtClean="0">
                <a:solidFill>
                  <a:schemeClr val="tx1"/>
                </a:solidFill>
                <a:effectLst/>
                <a:latin typeface="+mn-lt"/>
                <a:ea typeface="+mn-ea"/>
                <a:cs typeface="+mn-cs"/>
              </a:rPr>
              <a:t> : le problème de la violence</a:t>
            </a:r>
          </a:p>
          <a:p>
            <a:r>
              <a:rPr lang="fr-FR" sz="1200" kern="1200" dirty="0" smtClean="0">
                <a:solidFill>
                  <a:schemeClr val="tx1"/>
                </a:solidFill>
                <a:effectLst/>
                <a:latin typeface="+mn-lt"/>
                <a:ea typeface="+mn-ea"/>
                <a:cs typeface="+mn-cs"/>
              </a:rPr>
              <a:t>Question à Caïn : Qu’as-tu fais  de ton frère ?</a:t>
            </a:r>
          </a:p>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12</a:t>
            </a:fld>
            <a:endParaRPr lang="fr-FR"/>
          </a:p>
        </p:txBody>
      </p:sp>
    </p:spTree>
    <p:extLst>
      <p:ext uri="{BB962C8B-B14F-4D97-AF65-F5344CB8AC3E}">
        <p14:creationId xmlns:p14="http://schemas.microsoft.com/office/powerpoint/2010/main" val="236853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7-</a:t>
            </a:r>
            <a:r>
              <a:rPr lang="fr-FR" sz="1200" b="1" i="1" kern="1200" dirty="0" smtClean="0">
                <a:solidFill>
                  <a:schemeClr val="tx1"/>
                </a:solidFill>
                <a:effectLst/>
                <a:latin typeface="+mn-lt"/>
                <a:ea typeface="+mn-ea"/>
                <a:cs typeface="+mn-cs"/>
              </a:rPr>
              <a:t>Tu ne commettras pas d’adultère</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-Interdit de l’adultère =limite à une</a:t>
            </a:r>
            <a:r>
              <a:rPr lang="fr-FR" sz="1200" b="1" kern="1200" dirty="0" smtClean="0">
                <a:solidFill>
                  <a:schemeClr val="tx1"/>
                </a:solidFill>
                <a:effectLst/>
                <a:latin typeface="+mn-lt"/>
                <a:ea typeface="+mn-ea"/>
                <a:cs typeface="+mn-cs"/>
              </a:rPr>
              <a:t> sexualité</a:t>
            </a:r>
            <a:r>
              <a:rPr lang="fr-FR" sz="1200" kern="1200" dirty="0" smtClean="0">
                <a:solidFill>
                  <a:schemeClr val="tx1"/>
                </a:solidFill>
                <a:effectLst/>
                <a:latin typeface="+mn-lt"/>
                <a:ea typeface="+mn-ea"/>
                <a:cs typeface="+mn-cs"/>
              </a:rPr>
              <a:t> sans frontières</a:t>
            </a:r>
          </a:p>
          <a:p>
            <a:r>
              <a:rPr lang="fr-FR" sz="1200" kern="1200" dirty="0" smtClean="0">
                <a:solidFill>
                  <a:schemeClr val="tx1"/>
                </a:solidFill>
                <a:effectLst/>
                <a:latin typeface="+mn-lt"/>
                <a:ea typeface="+mn-ea"/>
                <a:cs typeface="+mn-cs"/>
              </a:rPr>
              <a:t>	-interdit de l’adultère permet la reconnaissance de la paternité et </a:t>
            </a:r>
            <a:r>
              <a:rPr lang="fr-FR" sz="1200" b="1" kern="1200" dirty="0" smtClean="0">
                <a:solidFill>
                  <a:schemeClr val="tx1"/>
                </a:solidFill>
                <a:effectLst/>
                <a:latin typeface="+mn-lt"/>
                <a:ea typeface="+mn-ea"/>
                <a:cs typeface="+mn-cs"/>
              </a:rPr>
              <a:t>la filiation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-interdit de l’adultère=&gt; </a:t>
            </a:r>
            <a:r>
              <a:rPr lang="fr-FR" sz="1200" b="1" kern="1200" dirty="0" smtClean="0">
                <a:solidFill>
                  <a:schemeClr val="tx1"/>
                </a:solidFill>
                <a:effectLst/>
                <a:latin typeface="+mn-lt"/>
                <a:ea typeface="+mn-ea"/>
                <a:cs typeface="+mn-cs"/>
              </a:rPr>
              <a:t>fonde le couple</a:t>
            </a:r>
            <a:r>
              <a:rPr lang="fr-FR" sz="1200" kern="1200" dirty="0" smtClean="0">
                <a:solidFill>
                  <a:schemeClr val="tx1"/>
                </a:solidFill>
                <a:effectLst/>
                <a:latin typeface="+mn-lt"/>
                <a:ea typeface="+mn-ea"/>
                <a:cs typeface="+mn-cs"/>
              </a:rPr>
              <a:t> sur la fidélité et la sécurité affective</a:t>
            </a:r>
          </a:p>
          <a:p>
            <a:r>
              <a:rPr lang="fr-FR" sz="1200" kern="1200" dirty="0" smtClean="0">
                <a:solidFill>
                  <a:schemeClr val="tx1"/>
                </a:solidFill>
                <a:effectLst/>
                <a:latin typeface="+mn-lt"/>
                <a:ea typeface="+mn-ea"/>
                <a:cs typeface="+mn-cs"/>
              </a:rPr>
              <a:t>	-fidélité conjugale =&gt; </a:t>
            </a:r>
            <a:r>
              <a:rPr lang="fr-FR" sz="1200" kern="1200" dirty="0" err="1" smtClean="0">
                <a:solidFill>
                  <a:schemeClr val="tx1"/>
                </a:solidFill>
                <a:effectLst/>
                <a:latin typeface="+mn-lt"/>
                <a:ea typeface="+mn-ea"/>
                <a:cs typeface="+mn-cs"/>
              </a:rPr>
              <a:t>amour+fidélité+espérance</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8-</a:t>
            </a:r>
            <a:r>
              <a:rPr lang="fr-FR" sz="1200" b="1" i="1" kern="1200" dirty="0" smtClean="0">
                <a:solidFill>
                  <a:schemeClr val="tx1"/>
                </a:solidFill>
                <a:effectLst/>
                <a:latin typeface="+mn-lt"/>
                <a:ea typeface="+mn-ea"/>
                <a:cs typeface="+mn-cs"/>
              </a:rPr>
              <a:t>Tu ne commettras pas de vol</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le vol d’un homme (rapt et esclavage) = meurtre prémédité (21.16) </a:t>
            </a:r>
          </a:p>
          <a:p>
            <a:r>
              <a:rPr lang="fr-FR" sz="1200" kern="1200" dirty="0" smtClean="0">
                <a:solidFill>
                  <a:schemeClr val="tx1"/>
                </a:solidFill>
                <a:effectLst/>
                <a:latin typeface="+mn-lt"/>
                <a:ea typeface="+mn-ea"/>
                <a:cs typeface="+mn-cs"/>
              </a:rPr>
              <a:t>	-la Bible reconnait la propriété individuelle</a:t>
            </a:r>
          </a:p>
          <a:p>
            <a:r>
              <a:rPr lang="fr-FR" sz="1200" kern="1200" dirty="0" smtClean="0">
                <a:solidFill>
                  <a:schemeClr val="tx1"/>
                </a:solidFill>
                <a:effectLst/>
                <a:latin typeface="+mn-lt"/>
                <a:ea typeface="+mn-ea"/>
                <a:cs typeface="+mn-cs"/>
              </a:rPr>
              <a:t>	-interdit du vol =&gt; lutte contre la pauvreté, la fraude fiscale, l’exploitation des salariés (Jacques 5.1-5)</a:t>
            </a:r>
          </a:p>
          <a:p>
            <a:r>
              <a:rPr lang="fr-FR" sz="1200" kern="1200" dirty="0" smtClean="0">
                <a:solidFill>
                  <a:schemeClr val="tx1"/>
                </a:solidFill>
                <a:effectLst/>
                <a:latin typeface="+mn-lt"/>
                <a:ea typeface="+mn-ea"/>
                <a:cs typeface="+mn-cs"/>
              </a:rPr>
              <a:t>	-œuvrer à la dignité du plus grand nombre</a:t>
            </a:r>
          </a:p>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13</a:t>
            </a:fld>
            <a:endParaRPr lang="fr-FR"/>
          </a:p>
        </p:txBody>
      </p:sp>
    </p:spTree>
    <p:extLst>
      <p:ext uri="{BB962C8B-B14F-4D97-AF65-F5344CB8AC3E}">
        <p14:creationId xmlns:p14="http://schemas.microsoft.com/office/powerpoint/2010/main" val="29549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smtClean="0">
                <a:solidFill>
                  <a:schemeClr val="tx1"/>
                </a:solidFill>
                <a:effectLst/>
                <a:latin typeface="+mn-lt"/>
                <a:ea typeface="+mn-ea"/>
                <a:cs typeface="+mn-cs"/>
              </a:rPr>
              <a:t>	9- Tu ne porteras pas de faux témoignage contre ton prochain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le mensonge appelle le mensonge, la médisance, la violence, l’obscurité</a:t>
            </a:r>
          </a:p>
          <a:p>
            <a:r>
              <a:rPr lang="fr-FR" sz="1200" kern="1200" dirty="0" smtClean="0">
                <a:solidFill>
                  <a:schemeClr val="tx1"/>
                </a:solidFill>
                <a:effectLst/>
                <a:latin typeface="+mn-lt"/>
                <a:ea typeface="+mn-ea"/>
                <a:cs typeface="+mn-cs"/>
              </a:rPr>
              <a:t>-</a:t>
            </a:r>
            <a:r>
              <a:rPr lang="fr-FR" sz="1200" i="1" kern="1200" dirty="0" smtClean="0">
                <a:solidFill>
                  <a:schemeClr val="tx1"/>
                </a:solidFill>
                <a:effectLst/>
                <a:latin typeface="+mn-lt"/>
                <a:ea typeface="+mn-ea"/>
                <a:cs typeface="+mn-cs"/>
              </a:rPr>
              <a:t>que votre oui soit oui, votre non, non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10-</a:t>
            </a:r>
            <a:r>
              <a:rPr lang="fr-FR" sz="1200" b="1" i="1" kern="1200" dirty="0" smtClean="0">
                <a:solidFill>
                  <a:schemeClr val="tx1"/>
                </a:solidFill>
                <a:effectLst/>
                <a:latin typeface="+mn-lt"/>
                <a:ea typeface="+mn-ea"/>
                <a:cs typeface="+mn-cs"/>
              </a:rPr>
              <a:t>Tu ne convoiteras pas…</a:t>
            </a:r>
            <a:r>
              <a:rPr lang="fr-FR" sz="1200" i="1"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rien qui soit à ton prochain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-Convoitise = non </a:t>
            </a:r>
            <a:r>
              <a:rPr lang="fr-FR" sz="1200" b="1" kern="1200" dirty="0" smtClean="0">
                <a:solidFill>
                  <a:schemeClr val="tx1"/>
                </a:solidFill>
                <a:effectLst/>
                <a:latin typeface="+mn-lt"/>
                <a:ea typeface="+mn-ea"/>
                <a:cs typeface="+mn-cs"/>
              </a:rPr>
              <a:t>satisfaction </a:t>
            </a:r>
            <a:r>
              <a:rPr lang="fr-FR" sz="1200" kern="1200" dirty="0" smtClean="0">
                <a:solidFill>
                  <a:schemeClr val="tx1"/>
                </a:solidFill>
                <a:effectLst/>
                <a:latin typeface="+mn-lt"/>
                <a:ea typeface="+mn-ea"/>
                <a:cs typeface="+mn-cs"/>
              </a:rPr>
              <a:t>de ce que j’ai =&gt;course au toujours plus =idolâtrie</a:t>
            </a:r>
          </a:p>
          <a:p>
            <a:r>
              <a:rPr lang="fr-FR" sz="1200" kern="1200" dirty="0" smtClean="0">
                <a:solidFill>
                  <a:schemeClr val="tx1"/>
                </a:solidFill>
                <a:effectLst/>
                <a:latin typeface="+mn-lt"/>
                <a:ea typeface="+mn-ea"/>
                <a:cs typeface="+mn-cs"/>
              </a:rPr>
              <a:t>- convoiter nous conduit à </a:t>
            </a:r>
            <a:r>
              <a:rPr lang="fr-FR" sz="1200" i="1" kern="1200" dirty="0" smtClean="0">
                <a:solidFill>
                  <a:schemeClr val="tx1"/>
                </a:solidFill>
                <a:effectLst/>
                <a:latin typeface="+mn-lt"/>
                <a:ea typeface="+mn-ea"/>
                <a:cs typeface="+mn-cs"/>
              </a:rPr>
              <a:t>vouloir être comme Dieu</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Gen</a:t>
            </a:r>
            <a:r>
              <a:rPr lang="fr-FR" sz="1200" kern="1200" dirty="0" smtClean="0">
                <a:solidFill>
                  <a:schemeClr val="tx1"/>
                </a:solidFill>
                <a:effectLst/>
                <a:latin typeface="+mn-lt"/>
                <a:ea typeface="+mn-ea"/>
                <a:cs typeface="+mn-cs"/>
              </a:rPr>
              <a:t> 3,4)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Combat intérieur pour évangéliser notre regard et notre raisonnement</a:t>
            </a:r>
          </a:p>
          <a:p>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sym typeface="Wingdings" panose="05000000000000000000" pitchFamily="2" charset="2"/>
              </a:rPr>
              <a:t></a:t>
            </a:r>
            <a:r>
              <a:rPr lang="fr-FR" sz="1200" b="1" kern="1200" dirty="0" smtClean="0">
                <a:solidFill>
                  <a:schemeClr val="tx1"/>
                </a:solidFill>
                <a:effectLst/>
                <a:latin typeface="+mn-lt"/>
                <a:ea typeface="+mn-ea"/>
                <a:cs typeface="+mn-cs"/>
              </a:rPr>
              <a:t>S’inscrire dans le respect du prochain, l’amour, la gratuité et la gratitude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Accepter la frustration, le manque, la limite, ne pas vouloir tout ce qui est possible	</a:t>
            </a: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14</a:t>
            </a:fld>
            <a:endParaRPr lang="fr-FR"/>
          </a:p>
        </p:txBody>
      </p:sp>
    </p:spTree>
    <p:extLst>
      <p:ext uri="{BB962C8B-B14F-4D97-AF65-F5344CB8AC3E}">
        <p14:creationId xmlns:p14="http://schemas.microsoft.com/office/powerpoint/2010/main" val="4259146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200" kern="1200" dirty="0" smtClean="0">
                <a:solidFill>
                  <a:schemeClr val="tx1"/>
                </a:solidFill>
                <a:effectLst/>
                <a:latin typeface="+mn-lt"/>
                <a:ea typeface="+mn-ea"/>
                <a:cs typeface="+mn-cs"/>
              </a:rPr>
              <a:t>N’EST-ELLE</a:t>
            </a:r>
            <a:r>
              <a:rPr lang="fr-FR" sz="1200" kern="1200" baseline="0" dirty="0" smtClean="0">
                <a:solidFill>
                  <a:schemeClr val="tx1"/>
                </a:solidFill>
                <a:effectLst/>
                <a:latin typeface="+mn-lt"/>
                <a:ea typeface="+mn-ea"/>
                <a:cs typeface="+mn-cs"/>
              </a:rPr>
              <a:t> PAS D’ACTUALITE AUJOURD’HUI ?!!!</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15</a:t>
            </a:fld>
            <a:endParaRPr lang="fr-FR"/>
          </a:p>
        </p:txBody>
      </p:sp>
    </p:spTree>
    <p:extLst>
      <p:ext uri="{BB962C8B-B14F-4D97-AF65-F5344CB8AC3E}">
        <p14:creationId xmlns:p14="http://schemas.microsoft.com/office/powerpoint/2010/main" val="121447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16</a:t>
            </a:fld>
            <a:endParaRPr lang="fr-FR"/>
          </a:p>
        </p:txBody>
      </p:sp>
    </p:spTree>
    <p:extLst>
      <p:ext uri="{BB962C8B-B14F-4D97-AF65-F5344CB8AC3E}">
        <p14:creationId xmlns:p14="http://schemas.microsoft.com/office/powerpoint/2010/main" val="177138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200" kern="1200" dirty="0" smtClean="0">
                <a:solidFill>
                  <a:schemeClr val="tx1"/>
                </a:solidFill>
                <a:effectLst/>
                <a:latin typeface="+mn-lt"/>
                <a:ea typeface="+mn-ea"/>
                <a:cs typeface="+mn-cs"/>
              </a:rPr>
              <a:t>introduire la notion de cohérence entre "ancienne et nouvelle alliance. Importance de la loi pour Jésus; Matt 5.17-20</a:t>
            </a: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17</a:t>
            </a:fld>
            <a:endParaRPr lang="fr-FR"/>
          </a:p>
        </p:txBody>
      </p:sp>
    </p:spTree>
    <p:extLst>
      <p:ext uri="{BB962C8B-B14F-4D97-AF65-F5344CB8AC3E}">
        <p14:creationId xmlns:p14="http://schemas.microsoft.com/office/powerpoint/2010/main" val="1078658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18</a:t>
            </a:fld>
            <a:endParaRPr lang="fr-FR"/>
          </a:p>
        </p:txBody>
      </p:sp>
    </p:spTree>
    <p:extLst>
      <p:ext uri="{BB962C8B-B14F-4D97-AF65-F5344CB8AC3E}">
        <p14:creationId xmlns:p14="http://schemas.microsoft.com/office/powerpoint/2010/main" val="51545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19</a:t>
            </a:fld>
            <a:endParaRPr lang="fr-FR"/>
          </a:p>
        </p:txBody>
      </p:sp>
    </p:spTree>
    <p:extLst>
      <p:ext uri="{BB962C8B-B14F-4D97-AF65-F5344CB8AC3E}">
        <p14:creationId xmlns:p14="http://schemas.microsoft.com/office/powerpoint/2010/main" val="282417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a:t>
            </a:fld>
            <a:endParaRPr lang="fr-FR"/>
          </a:p>
        </p:txBody>
      </p:sp>
    </p:spTree>
    <p:extLst>
      <p:ext uri="{BB962C8B-B14F-4D97-AF65-F5344CB8AC3E}">
        <p14:creationId xmlns:p14="http://schemas.microsoft.com/office/powerpoint/2010/main" val="3903801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200" dirty="0" smtClean="0"/>
              <a:t>(aimer n’est pas un humanisme)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20</a:t>
            </a:fld>
            <a:endParaRPr lang="fr-FR"/>
          </a:p>
        </p:txBody>
      </p:sp>
    </p:spTree>
    <p:extLst>
      <p:ext uri="{BB962C8B-B14F-4D97-AF65-F5344CB8AC3E}">
        <p14:creationId xmlns:p14="http://schemas.microsoft.com/office/powerpoint/2010/main" val="3058363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21</a:t>
            </a:fld>
            <a:endParaRPr lang="fr-FR"/>
          </a:p>
        </p:txBody>
      </p:sp>
    </p:spTree>
    <p:extLst>
      <p:ext uri="{BB962C8B-B14F-4D97-AF65-F5344CB8AC3E}">
        <p14:creationId xmlns:p14="http://schemas.microsoft.com/office/powerpoint/2010/main" val="331025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1200" kern="1200" dirty="0" smtClean="0">
                <a:solidFill>
                  <a:schemeClr val="tx1"/>
                </a:solidFill>
                <a:effectLst/>
                <a:latin typeface="+mn-lt"/>
                <a:ea typeface="+mn-ea"/>
                <a:cs typeface="+mn-cs"/>
              </a:rPr>
              <a:t>Que dois-je faire pour hériter de la vie éternelle ?   règne du mérite ou règne  de la grâce sans condition ?</a:t>
            </a:r>
          </a:p>
          <a:p>
            <a:pPr lvl="1"/>
            <a:r>
              <a:rPr lang="fr-FR" sz="1200" kern="1200" dirty="0" smtClean="0">
                <a:solidFill>
                  <a:schemeClr val="tx1"/>
                </a:solidFill>
                <a:effectLst/>
                <a:latin typeface="+mn-lt"/>
                <a:ea typeface="+mn-ea"/>
                <a:cs typeface="+mn-cs"/>
              </a:rPr>
              <a:t>Fais cela et tu vivras : la loi est un chemin de vie dans la relation à l’autre</a:t>
            </a:r>
          </a:p>
          <a:p>
            <a:pPr lvl="1"/>
            <a:r>
              <a:rPr lang="fr-FR" sz="1200" kern="1200" dirty="0" smtClean="0">
                <a:solidFill>
                  <a:schemeClr val="tx1"/>
                </a:solidFill>
                <a:effectLst/>
                <a:latin typeface="+mn-lt"/>
                <a:ea typeface="+mn-ea"/>
                <a:cs typeface="+mn-cs"/>
              </a:rPr>
              <a:t>L’amour  pour le prochain n’est pas affaire de discours théologique mais de compassion active		</a:t>
            </a:r>
          </a:p>
          <a:p>
            <a:pPr lvl="1"/>
            <a:r>
              <a:rPr lang="fr-FR" sz="1200" kern="1200" dirty="0" smtClean="0">
                <a:solidFill>
                  <a:schemeClr val="tx1"/>
                </a:solidFill>
                <a:effectLst/>
                <a:latin typeface="+mn-lt"/>
                <a:ea typeface="+mn-ea"/>
                <a:cs typeface="+mn-cs"/>
              </a:rPr>
              <a:t>Parabole du bon samaritain : qui est mon prochain ? comment l’aimer  ?</a:t>
            </a:r>
          </a:p>
          <a:p>
            <a:pPr lvl="1"/>
            <a:r>
              <a:rPr lang="fr-FR" sz="1200" i="1" dirty="0" smtClean="0"/>
              <a:t>C’est </a:t>
            </a:r>
            <a:r>
              <a:rPr lang="fr-FR" sz="1200" b="1" i="1" dirty="0" smtClean="0"/>
              <a:t>celui qui a agit </a:t>
            </a:r>
            <a:r>
              <a:rPr lang="fr-FR" sz="1200" i="1" dirty="0" smtClean="0"/>
              <a:t>avec bonté (miséricorde ) </a:t>
            </a:r>
            <a:endParaRPr lang="fr-FR" sz="12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Toi fait de même</a:t>
            </a: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22</a:t>
            </a:fld>
            <a:endParaRPr lang="fr-FR"/>
          </a:p>
        </p:txBody>
      </p:sp>
    </p:spTree>
    <p:extLst>
      <p:ext uri="{BB962C8B-B14F-4D97-AF65-F5344CB8AC3E}">
        <p14:creationId xmlns:p14="http://schemas.microsoft.com/office/powerpoint/2010/main" val="309111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23</a:t>
            </a:fld>
            <a:endParaRPr lang="fr-FR"/>
          </a:p>
        </p:txBody>
      </p:sp>
    </p:spTree>
    <p:extLst>
      <p:ext uri="{BB962C8B-B14F-4D97-AF65-F5344CB8AC3E}">
        <p14:creationId xmlns:p14="http://schemas.microsoft.com/office/powerpoint/2010/main" val="156389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24</a:t>
            </a:fld>
            <a:endParaRPr lang="fr-FR"/>
          </a:p>
        </p:txBody>
      </p:sp>
    </p:spTree>
    <p:extLst>
      <p:ext uri="{BB962C8B-B14F-4D97-AF65-F5344CB8AC3E}">
        <p14:creationId xmlns:p14="http://schemas.microsoft.com/office/powerpoint/2010/main" val="2264072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25</a:t>
            </a:fld>
            <a:endParaRPr lang="fr-FR"/>
          </a:p>
        </p:txBody>
      </p:sp>
    </p:spTree>
    <p:extLst>
      <p:ext uri="{BB962C8B-B14F-4D97-AF65-F5344CB8AC3E}">
        <p14:creationId xmlns:p14="http://schemas.microsoft.com/office/powerpoint/2010/main" val="1623742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26</a:t>
            </a:fld>
            <a:endParaRPr lang="fr-FR"/>
          </a:p>
        </p:txBody>
      </p:sp>
    </p:spTree>
    <p:extLst>
      <p:ext uri="{BB962C8B-B14F-4D97-AF65-F5344CB8AC3E}">
        <p14:creationId xmlns:p14="http://schemas.microsoft.com/office/powerpoint/2010/main" val="1721642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27</a:t>
            </a:fld>
            <a:endParaRPr lang="fr-FR"/>
          </a:p>
        </p:txBody>
      </p:sp>
    </p:spTree>
    <p:extLst>
      <p:ext uri="{BB962C8B-B14F-4D97-AF65-F5344CB8AC3E}">
        <p14:creationId xmlns:p14="http://schemas.microsoft.com/office/powerpoint/2010/main" val="161188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28</a:t>
            </a:fld>
            <a:endParaRPr lang="fr-FR"/>
          </a:p>
        </p:txBody>
      </p:sp>
    </p:spTree>
    <p:extLst>
      <p:ext uri="{BB962C8B-B14F-4D97-AF65-F5344CB8AC3E}">
        <p14:creationId xmlns:p14="http://schemas.microsoft.com/office/powerpoint/2010/main" val="185621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29</a:t>
            </a:fld>
            <a:endParaRPr lang="fr-FR"/>
          </a:p>
        </p:txBody>
      </p:sp>
    </p:spTree>
    <p:extLst>
      <p:ext uri="{BB962C8B-B14F-4D97-AF65-F5344CB8AC3E}">
        <p14:creationId xmlns:p14="http://schemas.microsoft.com/office/powerpoint/2010/main" val="300685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lvl="0" indent="-171450">
              <a:buFontTx/>
              <a:buChar char="-"/>
            </a:pPr>
            <a:r>
              <a:rPr lang="fr-FR" sz="1200" kern="1200" dirty="0" smtClean="0">
                <a:solidFill>
                  <a:schemeClr val="tx1"/>
                </a:solidFill>
                <a:effectLst/>
                <a:latin typeface="+mn-lt"/>
                <a:ea typeface="+mn-ea"/>
                <a:cs typeface="+mn-cs"/>
              </a:rPr>
              <a:t>Ensemble de règles qui fixe les droits et devoirs des citoyens d’un pays</a:t>
            </a:r>
          </a:p>
          <a:p>
            <a:pPr marL="457200" lvl="1" indent="0">
              <a:buFontTx/>
              <a:buNone/>
            </a:pPr>
            <a:r>
              <a:rPr lang="fr-FR" sz="1200" kern="1200" dirty="0" smtClean="0">
                <a:solidFill>
                  <a:schemeClr val="tx1"/>
                </a:solidFill>
                <a:effectLst/>
                <a:latin typeface="+mn-lt"/>
                <a:ea typeface="+mn-ea"/>
                <a:cs typeface="+mn-cs"/>
              </a:rPr>
              <a:t>Objectif du bien vivre ensemble</a:t>
            </a:r>
          </a:p>
          <a:p>
            <a:pPr lvl="0"/>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Principes permanents</a:t>
            </a:r>
          </a:p>
          <a:p>
            <a:pPr lvl="0"/>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force déterminante (loi de la pesanteur)</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-Bibliquement</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loi au sens législatif mais aussi enseignement, instruction</a:t>
            </a:r>
          </a:p>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3</a:t>
            </a:fld>
            <a:endParaRPr lang="fr-FR"/>
          </a:p>
        </p:txBody>
      </p:sp>
    </p:spTree>
    <p:extLst>
      <p:ext uri="{BB962C8B-B14F-4D97-AF65-F5344CB8AC3E}">
        <p14:creationId xmlns:p14="http://schemas.microsoft.com/office/powerpoint/2010/main" val="1903784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30</a:t>
            </a:fld>
            <a:endParaRPr lang="fr-FR"/>
          </a:p>
        </p:txBody>
      </p:sp>
    </p:spTree>
    <p:extLst>
      <p:ext uri="{BB962C8B-B14F-4D97-AF65-F5344CB8AC3E}">
        <p14:creationId xmlns:p14="http://schemas.microsoft.com/office/powerpoint/2010/main" val="414133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154" indent="-181154">
              <a:buFont typeface="Arial" panose="020B0604020202020204" pitchFamily="34" charset="0"/>
              <a:buChar char="•"/>
            </a:pPr>
            <a:r>
              <a:rPr lang="fr-FR" dirty="0" smtClean="0"/>
              <a:t>Loi Contient 2 codes </a:t>
            </a:r>
          </a:p>
          <a:p>
            <a:pPr marL="664232" lvl="1" indent="-181154">
              <a:buFontTx/>
              <a:buChar char="-"/>
            </a:pPr>
            <a:r>
              <a:rPr lang="fr-FR" baseline="0" dirty="0" smtClean="0"/>
              <a:t>1</a:t>
            </a:r>
            <a:r>
              <a:rPr lang="fr-FR" baseline="30000" dirty="0" smtClean="0"/>
              <a:t>er</a:t>
            </a:r>
            <a:r>
              <a:rPr lang="fr-FR" baseline="0" dirty="0" smtClean="0"/>
              <a:t> sur l’organisation de la vie sociale (Ex 17 à 23)</a:t>
            </a:r>
          </a:p>
          <a:p>
            <a:pPr marL="664232" lvl="1" indent="-181154">
              <a:buFontTx/>
              <a:buChar char="-"/>
            </a:pPr>
            <a:r>
              <a:rPr lang="fr-FR" baseline="0" dirty="0" smtClean="0"/>
              <a:t>2</a:t>
            </a:r>
            <a:r>
              <a:rPr lang="fr-FR" baseline="30000" dirty="0" smtClean="0"/>
              <a:t>ème</a:t>
            </a:r>
            <a:r>
              <a:rPr lang="fr-FR" baseline="0" dirty="0" smtClean="0"/>
              <a:t> Modalités liées au culte / loi cultuelle (Ex 25 à 31)</a:t>
            </a:r>
          </a:p>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4</a:t>
            </a:fld>
            <a:endParaRPr lang="fr-FR"/>
          </a:p>
        </p:txBody>
      </p:sp>
    </p:spTree>
    <p:extLst>
      <p:ext uri="{BB962C8B-B14F-4D97-AF65-F5344CB8AC3E}">
        <p14:creationId xmlns:p14="http://schemas.microsoft.com/office/powerpoint/2010/main" val="294899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5</a:t>
            </a:fld>
            <a:endParaRPr lang="fr-FR"/>
          </a:p>
        </p:txBody>
      </p:sp>
    </p:spTree>
    <p:extLst>
      <p:ext uri="{BB962C8B-B14F-4D97-AF65-F5344CB8AC3E}">
        <p14:creationId xmlns:p14="http://schemas.microsoft.com/office/powerpoint/2010/main" val="208042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6</a:t>
            </a:fld>
            <a:endParaRPr lang="fr-FR"/>
          </a:p>
        </p:txBody>
      </p:sp>
    </p:spTree>
    <p:extLst>
      <p:ext uri="{BB962C8B-B14F-4D97-AF65-F5344CB8AC3E}">
        <p14:creationId xmlns:p14="http://schemas.microsoft.com/office/powerpoint/2010/main" val="237294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7</a:t>
            </a:fld>
            <a:endParaRPr lang="fr-FR"/>
          </a:p>
        </p:txBody>
      </p:sp>
    </p:spTree>
    <p:extLst>
      <p:ext uri="{BB962C8B-B14F-4D97-AF65-F5344CB8AC3E}">
        <p14:creationId xmlns:p14="http://schemas.microsoft.com/office/powerpoint/2010/main" val="367562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Ch. 1 – 15 : Dieu forme et libère son peuple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 Par fidélité:</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Dieu entendit leur gémissement, et  se souvint de son alliance </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P</a:t>
            </a:r>
            <a:r>
              <a:rPr lang="fr-FR" sz="1200" b="1" kern="1200" dirty="0" smtClean="0">
                <a:solidFill>
                  <a:schemeClr val="tx1"/>
                </a:solidFill>
                <a:effectLst/>
                <a:latin typeface="+mn-lt"/>
                <a:ea typeface="+mn-ea"/>
                <a:cs typeface="+mn-cs"/>
              </a:rPr>
              <a:t>ar compassion </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J’ai vu l’affliction de mon peuple …	(3.8). Voir aussi 6.4-8</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pour habiter avec son peuple</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 Tu les introduiras …(15.17)</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+Pour </a:t>
            </a:r>
            <a:r>
              <a:rPr lang="fr-FR" sz="1200" b="1" kern="1200" dirty="0" smtClean="0">
                <a:solidFill>
                  <a:schemeClr val="tx1"/>
                </a:solidFill>
                <a:effectLst/>
                <a:latin typeface="+mn-lt"/>
                <a:ea typeface="+mn-ea"/>
                <a:cs typeface="+mn-cs"/>
              </a:rPr>
              <a:t>manifester sa puissance</a:t>
            </a:r>
            <a:r>
              <a:rPr lang="fr-FR" sz="1200" i="1" kern="1200" dirty="0" smtClean="0">
                <a:solidFill>
                  <a:schemeClr val="tx1"/>
                </a:solidFill>
                <a:effectLst/>
                <a:latin typeface="+mn-lt"/>
                <a:ea typeface="+mn-ea"/>
                <a:cs typeface="+mn-cs"/>
              </a:rPr>
              <a:t> : 10 plaies – la Pâques – la Mer Rouge</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Ch. 19- 40 : Dieu donne sa loi à un peuple libéré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sym typeface="Wingdings" panose="05000000000000000000" pitchFamily="2" charset="2"/>
              </a:rPr>
              <a:t> </a:t>
            </a:r>
            <a:r>
              <a:rPr lang="fr-FR" sz="1200" b="1" kern="1200" dirty="0" smtClean="0">
                <a:solidFill>
                  <a:schemeClr val="tx1"/>
                </a:solidFill>
                <a:effectLst/>
                <a:latin typeface="+mn-lt"/>
                <a:ea typeface="+mn-ea"/>
                <a:cs typeface="+mn-cs"/>
              </a:rPr>
              <a:t>Un préambule et deux codes de loi</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ch</a:t>
            </a:r>
            <a:r>
              <a:rPr lang="fr-FR" sz="1200" kern="1200" dirty="0" smtClean="0">
                <a:solidFill>
                  <a:schemeClr val="tx1"/>
                </a:solidFill>
                <a:effectLst/>
                <a:latin typeface="+mn-lt"/>
                <a:ea typeface="+mn-ea"/>
                <a:cs typeface="+mn-cs"/>
              </a:rPr>
              <a:t> 20. 1-17 :	 </a:t>
            </a:r>
            <a:r>
              <a:rPr lang="fr-FR" sz="1200" b="1" kern="1200" dirty="0" smtClean="0">
                <a:solidFill>
                  <a:schemeClr val="tx1"/>
                </a:solidFill>
                <a:effectLst/>
                <a:latin typeface="+mn-lt"/>
                <a:ea typeface="+mn-ea"/>
                <a:cs typeface="+mn-cs"/>
              </a:rPr>
              <a:t>les dix paroles</a:t>
            </a:r>
            <a:r>
              <a:rPr lang="fr-FR" sz="1200" kern="1200" dirty="0" smtClean="0">
                <a:solidFill>
                  <a:schemeClr val="tx1"/>
                </a:solidFill>
                <a:effectLst/>
                <a:latin typeface="+mn-lt"/>
                <a:ea typeface="+mn-ea"/>
                <a:cs typeface="+mn-cs"/>
              </a:rPr>
              <a:t> ou le décalogue 		</a:t>
            </a:r>
          </a:p>
          <a:p>
            <a:pPr lvl="0"/>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ch</a:t>
            </a:r>
            <a:r>
              <a:rPr lang="fr-FR" sz="1200" kern="1200" dirty="0" smtClean="0">
                <a:solidFill>
                  <a:schemeClr val="tx1"/>
                </a:solidFill>
                <a:effectLst/>
                <a:latin typeface="+mn-lt"/>
                <a:ea typeface="+mn-ea"/>
                <a:cs typeface="+mn-cs"/>
              </a:rPr>
              <a:t> 21-23 :	 </a:t>
            </a:r>
            <a:r>
              <a:rPr lang="fr-FR" sz="1200" b="1" kern="1200" dirty="0" smtClean="0">
                <a:solidFill>
                  <a:schemeClr val="tx1"/>
                </a:solidFill>
                <a:effectLst/>
                <a:latin typeface="+mn-lt"/>
                <a:ea typeface="+mn-ea"/>
                <a:cs typeface="+mn-cs"/>
              </a:rPr>
              <a:t>le code de l’alliance</a:t>
            </a:r>
            <a:r>
              <a:rPr lang="fr-FR" sz="1200" kern="1200" dirty="0" smtClean="0">
                <a:solidFill>
                  <a:schemeClr val="tx1"/>
                </a:solidFill>
                <a:effectLst/>
                <a:latin typeface="+mn-lt"/>
                <a:ea typeface="+mn-ea"/>
                <a:cs typeface="+mn-cs"/>
              </a:rPr>
              <a:t> (organisation  de la vie sociale)	</a:t>
            </a:r>
          </a:p>
          <a:p>
            <a:pPr lvl="0"/>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ch</a:t>
            </a:r>
            <a:r>
              <a:rPr lang="fr-FR" sz="1200" kern="1200" dirty="0" smtClean="0">
                <a:solidFill>
                  <a:schemeClr val="tx1"/>
                </a:solidFill>
                <a:effectLst/>
                <a:latin typeface="+mn-lt"/>
                <a:ea typeface="+mn-ea"/>
                <a:cs typeface="+mn-cs"/>
              </a:rPr>
              <a:t> 25-31 :	 </a:t>
            </a:r>
            <a:r>
              <a:rPr lang="fr-FR" sz="1200" b="1" kern="1200" dirty="0" smtClean="0">
                <a:solidFill>
                  <a:schemeClr val="tx1"/>
                </a:solidFill>
                <a:effectLst/>
                <a:latin typeface="+mn-lt"/>
                <a:ea typeface="+mn-ea"/>
                <a:cs typeface="+mn-cs"/>
              </a:rPr>
              <a:t>le code cérémoniel</a:t>
            </a:r>
            <a:r>
              <a:rPr lang="fr-FR" sz="1200" kern="1200" dirty="0" smtClean="0">
                <a:solidFill>
                  <a:schemeClr val="tx1"/>
                </a:solidFill>
                <a:effectLst/>
                <a:latin typeface="+mn-lt"/>
                <a:ea typeface="+mn-ea"/>
                <a:cs typeface="+mn-cs"/>
              </a:rPr>
              <a:t> ou loi cultuelle (lieux, rites, prêtrise) </a:t>
            </a:r>
          </a:p>
          <a:p>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8</a:t>
            </a:fld>
            <a:endParaRPr lang="fr-FR"/>
          </a:p>
        </p:txBody>
      </p:sp>
    </p:spTree>
    <p:extLst>
      <p:ext uri="{BB962C8B-B14F-4D97-AF65-F5344CB8AC3E}">
        <p14:creationId xmlns:p14="http://schemas.microsoft.com/office/powerpoint/2010/main" val="202878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V 1 ET 2</a:t>
            </a:r>
            <a:r>
              <a:rPr lang="fr-FR" sz="1200" kern="1200" dirty="0" smtClean="0">
                <a:solidFill>
                  <a:schemeClr val="tx1"/>
                </a:solidFill>
                <a:effectLst/>
                <a:latin typeface="+mn-lt"/>
                <a:ea typeface="+mn-ea"/>
                <a:cs typeface="+mn-cs"/>
              </a:rPr>
              <a:t> : </a:t>
            </a:r>
            <a:r>
              <a:rPr lang="fr-FR" sz="1200" b="1" kern="1200" dirty="0" smtClean="0">
                <a:solidFill>
                  <a:schemeClr val="tx1"/>
                </a:solidFill>
                <a:effectLst/>
                <a:latin typeface="+mn-lt"/>
                <a:ea typeface="+mn-ea"/>
                <a:cs typeface="+mn-cs"/>
              </a:rPr>
              <a:t>JE SUIS L’ETERNEL …JE T’AI LIBERE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libération est l’œuvre de Dieu.</a:t>
            </a:r>
          </a:p>
          <a:p>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loi n’est pas donnée en vue de la libération. Dieu libère le peuple par grâce à cause de ses promesses et de la fidélité à son alliance</a:t>
            </a:r>
          </a:p>
          <a:p>
            <a:pPr marL="171450" indent="-171450">
              <a:buFontTx/>
              <a:buChar char="-"/>
            </a:pPr>
            <a:r>
              <a:rPr lang="fr-FR" sz="1200" kern="1200" dirty="0" smtClean="0">
                <a:solidFill>
                  <a:schemeClr val="tx1"/>
                </a:solidFill>
                <a:effectLst/>
                <a:latin typeface="+mn-lt"/>
                <a:ea typeface="+mn-ea"/>
                <a:cs typeface="+mn-cs"/>
              </a:rPr>
              <a:t>Ch. 21. 2 : le serviteur sortira libre, gratuitement = grâce et liberté</a:t>
            </a:r>
          </a:p>
          <a:p>
            <a:pPr marL="171450" indent="-171450">
              <a:buFontTx/>
              <a:buChar cha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044009F2-D36E-49F1-B950-BA395140A21F}" type="slidenum">
              <a:rPr lang="fr-FR" smtClean="0"/>
              <a:t>9</a:t>
            </a:fld>
            <a:endParaRPr lang="fr-FR"/>
          </a:p>
        </p:txBody>
      </p:sp>
    </p:spTree>
    <p:extLst>
      <p:ext uri="{BB962C8B-B14F-4D97-AF65-F5344CB8AC3E}">
        <p14:creationId xmlns:p14="http://schemas.microsoft.com/office/powerpoint/2010/main" val="342920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0384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9399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982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5911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492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039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2310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9242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253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407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2024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6181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6719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192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0447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588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8419370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ctr">
            <a:normAutofit fontScale="90000"/>
          </a:bodyPr>
          <a:lstStyle/>
          <a:p>
            <a:pPr algn="ctr"/>
            <a:r>
              <a:rPr lang="fr-FR" cap="small" dirty="0"/>
              <a:t>Tu aimeras l’Eternel ton Dieu</a:t>
            </a:r>
            <a:br>
              <a:rPr lang="fr-FR" cap="small" dirty="0"/>
            </a:br>
            <a:r>
              <a:rPr lang="fr-FR" cap="small" dirty="0"/>
              <a:t>et ton prochain</a:t>
            </a:r>
          </a:p>
        </p:txBody>
      </p:sp>
      <p:pic>
        <p:nvPicPr>
          <p:cNvPr id="4" name="Picture 2" descr="C:\Users\PROF MATHS CATALINS\Documents\FAMILLE\EGLISE\Logo_Ecem_Sm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46" y="162576"/>
            <a:ext cx="1484114" cy="105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59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a:t>
            </a:r>
            <a:r>
              <a:rPr lang="fr-FR" sz="2500" cap="small" dirty="0" smtClean="0">
                <a:solidFill>
                  <a:srgbClr val="31B4E6">
                    <a:lumMod val="75000"/>
                  </a:srgbClr>
                </a:solidFill>
              </a:rPr>
              <a:t>peuple</a:t>
            </a:r>
            <a:endParaRPr lang="fr-FR" dirty="0"/>
          </a:p>
        </p:txBody>
      </p:sp>
      <p:sp>
        <p:nvSpPr>
          <p:cNvPr id="3" name="Espace réservé du contenu 2"/>
          <p:cNvSpPr>
            <a:spLocks noGrp="1"/>
          </p:cNvSpPr>
          <p:nvPr>
            <p:ph idx="1"/>
          </p:nvPr>
        </p:nvSpPr>
        <p:spPr>
          <a:xfrm>
            <a:off x="2589212" y="2173041"/>
            <a:ext cx="8915400" cy="3963600"/>
          </a:xfrm>
        </p:spPr>
        <p:txBody>
          <a:bodyPr anchor="ctr">
            <a:normAutofit/>
          </a:bodyPr>
          <a:lstStyle/>
          <a:p>
            <a:r>
              <a:rPr lang="fr-FR" cap="small" dirty="0" smtClean="0"/>
              <a:t>Une </a:t>
            </a:r>
            <a:r>
              <a:rPr lang="fr-FR" cap="small" dirty="0"/>
              <a:t>juste relation à Dieu </a:t>
            </a:r>
            <a:r>
              <a:rPr lang="fr-FR" cap="small" dirty="0" smtClean="0"/>
              <a:t>V3-11 </a:t>
            </a:r>
            <a:r>
              <a:rPr lang="fr-FR" cap="small" dirty="0"/>
              <a:t>(4 commandements)</a:t>
            </a:r>
          </a:p>
          <a:p>
            <a:pPr lvl="1" algn="ctr">
              <a:spcAft>
                <a:spcPts val="1800"/>
              </a:spcAft>
              <a:buFont typeface="Wingdings" panose="05000000000000000000" pitchFamily="2" charset="2"/>
              <a:buChar char="v"/>
            </a:pPr>
            <a:r>
              <a:rPr lang="fr-FR" dirty="0"/>
              <a:t> « </a:t>
            </a:r>
            <a:r>
              <a:rPr lang="fr-FR" i="1" dirty="0"/>
              <a:t>Tu aimeras l’Eternel ton Dieu</a:t>
            </a:r>
            <a:r>
              <a:rPr lang="fr-FR" dirty="0"/>
              <a:t> » (</a:t>
            </a:r>
            <a:r>
              <a:rPr lang="fr-FR" dirty="0" err="1"/>
              <a:t>Deut</a:t>
            </a:r>
            <a:r>
              <a:rPr lang="fr-FR" dirty="0"/>
              <a:t> 6 v4-6)</a:t>
            </a:r>
          </a:p>
          <a:p>
            <a:pPr marL="971550" lvl="1" indent="-457200">
              <a:spcAft>
                <a:spcPts val="600"/>
              </a:spcAft>
              <a:buFont typeface="+mj-lt"/>
              <a:buAutoNum type="arabicPeriod"/>
            </a:pPr>
            <a:r>
              <a:rPr lang="fr-FR" i="1" dirty="0"/>
              <a:t>Tu n’auras </a:t>
            </a:r>
            <a:r>
              <a:rPr lang="fr-FR" b="1" i="1" dirty="0"/>
              <a:t>pas d’autres dieux </a:t>
            </a:r>
            <a:r>
              <a:rPr lang="fr-FR" i="1" dirty="0"/>
              <a:t>devant ma face</a:t>
            </a:r>
          </a:p>
          <a:p>
            <a:pPr marL="971550" lvl="1" indent="-457200" algn="just">
              <a:spcAft>
                <a:spcPts val="600"/>
              </a:spcAft>
              <a:buFont typeface="+mj-lt"/>
              <a:buAutoNum type="arabicPeriod"/>
            </a:pPr>
            <a:r>
              <a:rPr lang="fr-FR" i="1" dirty="0"/>
              <a:t>Tu ne feras pas d’idoles, aucune ressemblance de ce qui est en haut, en bas sur la terre, et dans l’eau plus bas que la terre</a:t>
            </a:r>
          </a:p>
          <a:p>
            <a:pPr lvl="2">
              <a:spcAft>
                <a:spcPts val="600"/>
              </a:spcAft>
              <a:buFont typeface="Wingdings" panose="05000000000000000000" pitchFamily="2" charset="2"/>
              <a:buChar char="Ø"/>
            </a:pPr>
            <a:r>
              <a:rPr lang="fr-FR" dirty="0"/>
              <a:t>Volonté de l’exclusivité de notre amour</a:t>
            </a:r>
          </a:p>
          <a:p>
            <a:pPr lvl="2">
              <a:spcAft>
                <a:spcPts val="600"/>
              </a:spcAft>
              <a:buFont typeface="Wingdings" panose="05000000000000000000" pitchFamily="2" charset="2"/>
              <a:buChar char="Ø"/>
            </a:pPr>
            <a:r>
              <a:rPr lang="fr-FR" dirty="0"/>
              <a:t>Jalousie </a:t>
            </a:r>
            <a:r>
              <a:rPr lang="fr-FR" dirty="0">
                <a:sym typeface="Wingdings" panose="05000000000000000000" pitchFamily="2" charset="2"/>
              </a:rPr>
              <a:t> caractéristique de l’amour divin</a:t>
            </a:r>
            <a:endParaRPr lang="fr-FR"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Les « 10 Paroles » - Point par point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21754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03521"/>
            <a:ext cx="8915400" cy="4075360"/>
          </a:xfrm>
        </p:spPr>
        <p:txBody>
          <a:bodyPr anchor="ctr">
            <a:normAutofit/>
          </a:bodyPr>
          <a:lstStyle/>
          <a:p>
            <a:r>
              <a:rPr lang="fr-FR" sz="2000" cap="small" dirty="0" smtClean="0"/>
              <a:t>Une </a:t>
            </a:r>
            <a:r>
              <a:rPr lang="fr-FR" sz="2000" cap="small" dirty="0"/>
              <a:t>juste relation à Dieu v</a:t>
            </a:r>
            <a:r>
              <a:rPr lang="fr-FR" sz="2000" cap="small" dirty="0" smtClean="0"/>
              <a:t>3-11 </a:t>
            </a:r>
            <a:r>
              <a:rPr lang="fr-FR" sz="2000" cap="small" dirty="0"/>
              <a:t>(4 commandements)</a:t>
            </a:r>
          </a:p>
          <a:p>
            <a:pPr lvl="1" algn="ctr">
              <a:spcAft>
                <a:spcPts val="1800"/>
              </a:spcAft>
              <a:buFont typeface="Wingdings" panose="05000000000000000000" pitchFamily="2" charset="2"/>
              <a:buChar char="v"/>
            </a:pPr>
            <a:r>
              <a:rPr lang="fr-FR" sz="1800" dirty="0"/>
              <a:t> « </a:t>
            </a:r>
            <a:r>
              <a:rPr lang="fr-FR" sz="1800" i="1" dirty="0"/>
              <a:t>Tu aimeras l’Eternel ton Dieu</a:t>
            </a:r>
            <a:r>
              <a:rPr lang="fr-FR" sz="1800" dirty="0"/>
              <a:t> » (</a:t>
            </a:r>
            <a:r>
              <a:rPr lang="fr-FR" sz="1800" dirty="0" err="1"/>
              <a:t>Deut</a:t>
            </a:r>
            <a:r>
              <a:rPr lang="fr-FR" sz="1800" dirty="0"/>
              <a:t> 6 v4-6)</a:t>
            </a:r>
          </a:p>
          <a:p>
            <a:pPr marL="1371600" lvl="2" indent="-457200" algn="just">
              <a:spcAft>
                <a:spcPts val="600"/>
              </a:spcAft>
              <a:buFont typeface="+mj-lt"/>
              <a:buAutoNum type="arabicPeriod" startAt="3"/>
            </a:pPr>
            <a:r>
              <a:rPr lang="fr-FR" sz="1600" i="1" dirty="0"/>
              <a:t>Tu ne prendras pas le nom de l’Eternel, </a:t>
            </a:r>
            <a:r>
              <a:rPr lang="fr-FR" sz="1600" b="1" i="1" dirty="0"/>
              <a:t>ton Dieu, en vain </a:t>
            </a:r>
            <a:r>
              <a:rPr lang="fr-FR" sz="1600" i="1" dirty="0"/>
              <a:t>(à la légère)</a:t>
            </a:r>
          </a:p>
          <a:p>
            <a:pPr lvl="3" algn="just">
              <a:spcAft>
                <a:spcPts val="600"/>
              </a:spcAft>
              <a:buFont typeface="Wingdings" panose="05000000000000000000" pitchFamily="2" charset="2"/>
              <a:buChar char="Ø"/>
            </a:pPr>
            <a:r>
              <a:rPr lang="fr-FR" sz="1400" dirty="0"/>
              <a:t>Matthieu 7v 21 : « </a:t>
            </a:r>
            <a:r>
              <a:rPr lang="fr-FR" sz="1400" i="1" dirty="0"/>
              <a:t>Ceux qui me disent Seigneur, Seigneur n’entreront pas tous dans le royaume des cieux</a:t>
            </a:r>
            <a:r>
              <a:rPr lang="fr-FR" sz="1400" dirty="0"/>
              <a:t> »</a:t>
            </a:r>
          </a:p>
          <a:p>
            <a:pPr marL="1371600" lvl="2" indent="-457200" algn="just">
              <a:spcAft>
                <a:spcPts val="600"/>
              </a:spcAft>
              <a:buFont typeface="+mj-lt"/>
              <a:buAutoNum type="arabicPeriod" startAt="3"/>
            </a:pPr>
            <a:r>
              <a:rPr lang="fr-FR" sz="1600" i="1" dirty="0"/>
              <a:t>Souviens toi du Jour du </a:t>
            </a:r>
            <a:r>
              <a:rPr lang="fr-FR" sz="1600" b="1" i="1" dirty="0"/>
              <a:t>Sabbat</a:t>
            </a:r>
            <a:r>
              <a:rPr lang="fr-FR" sz="1600" i="1" dirty="0"/>
              <a:t>… jour de repos de l’Eternel ton Dieu</a:t>
            </a:r>
          </a:p>
          <a:p>
            <a:pPr lvl="3" algn="just">
              <a:spcAft>
                <a:spcPts val="600"/>
              </a:spcAft>
              <a:buFont typeface="Wingdings" panose="05000000000000000000" pitchFamily="2" charset="2"/>
              <a:buChar char="Ø"/>
            </a:pPr>
            <a:r>
              <a:rPr lang="fr-FR" sz="1400" i="1" dirty="0"/>
              <a:t>Consécration du 7</a:t>
            </a:r>
            <a:r>
              <a:rPr lang="fr-FR" sz="1400" i="1" baseline="30000" dirty="0"/>
              <a:t>ème</a:t>
            </a:r>
            <a:r>
              <a:rPr lang="fr-FR" sz="1400" i="1" dirty="0"/>
              <a:t> jour</a:t>
            </a:r>
          </a:p>
          <a:p>
            <a:pPr lvl="3" algn="just">
              <a:spcAft>
                <a:spcPts val="600"/>
              </a:spcAft>
              <a:buFont typeface="Wingdings" panose="05000000000000000000" pitchFamily="2" charset="2"/>
              <a:buChar char="Ø"/>
            </a:pPr>
            <a:r>
              <a:rPr lang="fr-FR" sz="1400" i="1" dirty="0"/>
              <a:t>Temps de repos de l’home dans la présence de Dieu</a:t>
            </a:r>
          </a:p>
          <a:p>
            <a:pPr lvl="3" algn="just">
              <a:spcAft>
                <a:spcPts val="600"/>
              </a:spcAft>
              <a:buFont typeface="Wingdings" panose="05000000000000000000" pitchFamily="2" charset="2"/>
              <a:buChar char="Ø"/>
            </a:pPr>
            <a:r>
              <a:rPr lang="fr-FR" sz="1400" i="1" dirty="0"/>
              <a:t>Contemplation / mémoire</a:t>
            </a:r>
            <a:endParaRPr lang="fr-FR" sz="1400"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Les « 10 Paroles » - Point par point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281524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94961"/>
            <a:ext cx="8915400" cy="3902640"/>
          </a:xfrm>
        </p:spPr>
        <p:txBody>
          <a:bodyPr anchor="ctr">
            <a:normAutofit/>
          </a:bodyPr>
          <a:lstStyle/>
          <a:p>
            <a:r>
              <a:rPr lang="fr-FR" sz="2000" cap="small" dirty="0" smtClean="0"/>
              <a:t>Une juste relation à l’autre v12-17(6 </a:t>
            </a:r>
            <a:r>
              <a:rPr lang="fr-FR" sz="2000" cap="small" dirty="0"/>
              <a:t>commandements</a:t>
            </a:r>
            <a:r>
              <a:rPr lang="fr-FR" sz="2000" cap="small" dirty="0" smtClean="0"/>
              <a:t>)</a:t>
            </a:r>
          </a:p>
          <a:p>
            <a:pPr marL="742950" lvl="2" indent="-342900" algn="ctr">
              <a:spcAft>
                <a:spcPts val="1800"/>
              </a:spcAft>
              <a:buFont typeface="Wingdings" panose="05000000000000000000" pitchFamily="2" charset="2"/>
              <a:buChar char="v"/>
            </a:pPr>
            <a:r>
              <a:rPr lang="fr-FR" sz="1600" dirty="0"/>
              <a:t>« </a:t>
            </a:r>
            <a:r>
              <a:rPr lang="fr-FR" sz="1600" i="1" dirty="0"/>
              <a:t>Tu aimeras </a:t>
            </a:r>
            <a:r>
              <a:rPr lang="fr-FR" sz="1600" i="1" dirty="0" smtClean="0"/>
              <a:t>ton prochain comme toi-même, je suis l’Eternel</a:t>
            </a:r>
            <a:r>
              <a:rPr lang="fr-FR" sz="1600" dirty="0"/>
              <a:t> » </a:t>
            </a:r>
            <a:r>
              <a:rPr lang="fr-FR" sz="1600" dirty="0" smtClean="0"/>
              <a:t>(Lev 19 v18)</a:t>
            </a:r>
            <a:endParaRPr lang="fr-FR" sz="1600" dirty="0"/>
          </a:p>
          <a:p>
            <a:pPr marL="1371600" lvl="2" indent="-457200" algn="just">
              <a:spcAft>
                <a:spcPts val="600"/>
              </a:spcAft>
              <a:buFont typeface="+mj-lt"/>
              <a:buAutoNum type="arabicPeriod" startAt="5"/>
            </a:pPr>
            <a:r>
              <a:rPr lang="fr-FR" sz="1600" i="1" dirty="0" smtClean="0"/>
              <a:t>Honore ton père et ta mère</a:t>
            </a:r>
            <a:endParaRPr lang="fr-FR" sz="1600" i="1" dirty="0"/>
          </a:p>
          <a:p>
            <a:pPr lvl="3" algn="just">
              <a:buFont typeface="Wingdings" panose="05000000000000000000" pitchFamily="2" charset="2"/>
              <a:buChar char="Ø"/>
            </a:pPr>
            <a:r>
              <a:rPr lang="fr-FR" sz="1400" dirty="0" smtClean="0"/>
              <a:t>Une question d’identité</a:t>
            </a:r>
          </a:p>
          <a:p>
            <a:pPr lvl="3" algn="just">
              <a:spcBef>
                <a:spcPts val="600"/>
              </a:spcBef>
              <a:buFont typeface="Wingdings" panose="05000000000000000000" pitchFamily="2" charset="2"/>
              <a:buChar char="Ø"/>
            </a:pPr>
            <a:r>
              <a:rPr lang="fr-FR" sz="1400" dirty="0" smtClean="0"/>
              <a:t>Respect et importance du lien</a:t>
            </a:r>
          </a:p>
          <a:p>
            <a:pPr lvl="3" algn="just">
              <a:spcBef>
                <a:spcPts val="600"/>
              </a:spcBef>
              <a:spcAft>
                <a:spcPts val="600"/>
              </a:spcAft>
              <a:buFont typeface="Wingdings" panose="05000000000000000000" pitchFamily="2" charset="2"/>
              <a:buChar char="Ø"/>
            </a:pPr>
            <a:r>
              <a:rPr lang="fr-FR" sz="1400" dirty="0" smtClean="0"/>
              <a:t>Pas de patriarcat</a:t>
            </a:r>
            <a:endParaRPr lang="fr-FR" sz="1400" dirty="0"/>
          </a:p>
          <a:p>
            <a:pPr marL="1371600" lvl="2" indent="-457200" algn="just">
              <a:spcAft>
                <a:spcPts val="600"/>
              </a:spcAft>
              <a:buFont typeface="+mj-lt"/>
              <a:buAutoNum type="arabicPeriod" startAt="5"/>
            </a:pPr>
            <a:r>
              <a:rPr lang="fr-FR" sz="1600" i="1" dirty="0" smtClean="0"/>
              <a:t>Tu ne tueras point</a:t>
            </a:r>
            <a:endParaRPr lang="fr-FR" sz="1600" i="1" dirty="0"/>
          </a:p>
          <a:p>
            <a:pPr lvl="3" algn="just">
              <a:spcAft>
                <a:spcPts val="600"/>
              </a:spcAft>
              <a:buFont typeface="Wingdings" panose="05000000000000000000" pitchFamily="2" charset="2"/>
              <a:buChar char="Ø"/>
            </a:pPr>
            <a:r>
              <a:rPr lang="fr-FR" sz="1400" i="1" dirty="0" smtClean="0"/>
              <a:t>Importance donnée à la vie</a:t>
            </a:r>
            <a:endParaRPr lang="fr-FR" sz="1400"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Les « 10 Paroles » - Point par point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355517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94961"/>
            <a:ext cx="8915400" cy="3435279"/>
          </a:xfrm>
        </p:spPr>
        <p:txBody>
          <a:bodyPr anchor="ctr">
            <a:normAutofit/>
          </a:bodyPr>
          <a:lstStyle/>
          <a:p>
            <a:r>
              <a:rPr lang="fr-FR" sz="2000" cap="small" dirty="0" smtClean="0"/>
              <a:t>Une juste relation à l’autre v12-17(6 </a:t>
            </a:r>
            <a:r>
              <a:rPr lang="fr-FR" sz="2000" cap="small" dirty="0"/>
              <a:t>commandements</a:t>
            </a:r>
            <a:r>
              <a:rPr lang="fr-FR" sz="2000" cap="small" dirty="0" smtClean="0"/>
              <a:t>)</a:t>
            </a:r>
          </a:p>
          <a:p>
            <a:pPr marL="742950" lvl="2" indent="-342900" algn="ctr">
              <a:spcAft>
                <a:spcPts val="1800"/>
              </a:spcAft>
              <a:buFont typeface="Wingdings" panose="05000000000000000000" pitchFamily="2" charset="2"/>
              <a:buChar char="v"/>
            </a:pPr>
            <a:r>
              <a:rPr lang="fr-FR" sz="1600" dirty="0"/>
              <a:t>« </a:t>
            </a:r>
            <a:r>
              <a:rPr lang="fr-FR" sz="1600" i="1" dirty="0"/>
              <a:t>Tu aimeras </a:t>
            </a:r>
            <a:r>
              <a:rPr lang="fr-FR" sz="1600" i="1" dirty="0" smtClean="0"/>
              <a:t>ton prochain comme toi-même, je suis l’Eternel</a:t>
            </a:r>
            <a:r>
              <a:rPr lang="fr-FR" sz="1600" dirty="0"/>
              <a:t> » </a:t>
            </a:r>
            <a:r>
              <a:rPr lang="fr-FR" sz="1600" dirty="0" smtClean="0"/>
              <a:t>(Lev 19 v18)</a:t>
            </a:r>
            <a:endParaRPr lang="fr-FR" sz="1600" dirty="0"/>
          </a:p>
          <a:p>
            <a:pPr marL="1371600" lvl="2" indent="-457200" algn="just">
              <a:spcAft>
                <a:spcPts val="600"/>
              </a:spcAft>
              <a:buFont typeface="+mj-lt"/>
              <a:buAutoNum type="arabicPeriod" startAt="7"/>
            </a:pPr>
            <a:r>
              <a:rPr lang="fr-FR" sz="1600" i="1" dirty="0" smtClean="0"/>
              <a:t>Tu </a:t>
            </a:r>
            <a:r>
              <a:rPr lang="fr-FR" sz="1600" i="1" dirty="0"/>
              <a:t>ne commettras pas d’adultère</a:t>
            </a:r>
          </a:p>
          <a:p>
            <a:pPr lvl="3" algn="just">
              <a:spcAft>
                <a:spcPts val="1200"/>
              </a:spcAft>
              <a:buFont typeface="Wingdings" panose="05000000000000000000" pitchFamily="2" charset="2"/>
              <a:buChar char="Ø"/>
            </a:pPr>
            <a:r>
              <a:rPr lang="fr-FR" sz="1400" dirty="0" smtClean="0"/>
              <a:t>Protection des relations fondamentales de la société</a:t>
            </a:r>
            <a:endParaRPr lang="fr-FR" sz="1400" dirty="0"/>
          </a:p>
          <a:p>
            <a:pPr marL="1371600" lvl="2" indent="-457200" algn="just">
              <a:spcAft>
                <a:spcPts val="600"/>
              </a:spcAft>
              <a:buFont typeface="+mj-lt"/>
              <a:buAutoNum type="arabicPeriod" startAt="7"/>
            </a:pPr>
            <a:r>
              <a:rPr lang="fr-FR" sz="1600" i="1" dirty="0" smtClean="0"/>
              <a:t>Tu </a:t>
            </a:r>
            <a:r>
              <a:rPr lang="fr-FR" sz="1600" i="1" dirty="0"/>
              <a:t>ne commettras pas de vol</a:t>
            </a:r>
          </a:p>
          <a:p>
            <a:pPr lvl="3" algn="just">
              <a:spcAft>
                <a:spcPts val="600"/>
              </a:spcAft>
              <a:buFont typeface="Wingdings" panose="05000000000000000000" pitchFamily="2" charset="2"/>
              <a:buChar char="Ø"/>
            </a:pPr>
            <a:r>
              <a:rPr lang="fr-FR" sz="1400" i="1" dirty="0"/>
              <a:t>ici, pas de différence entre petit et grand vol</a:t>
            </a:r>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Les « 10 Paroles » - Point par point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15110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28775"/>
            <a:ext cx="9347864" cy="4454656"/>
          </a:xfrm>
        </p:spPr>
        <p:txBody>
          <a:bodyPr anchor="ctr">
            <a:normAutofit/>
          </a:bodyPr>
          <a:lstStyle/>
          <a:p>
            <a:r>
              <a:rPr lang="fr-FR" sz="2400" cap="small" dirty="0" smtClean="0"/>
              <a:t>Une juste relation à l’autre v12-17(6 </a:t>
            </a:r>
            <a:r>
              <a:rPr lang="fr-FR" sz="2400" cap="small" dirty="0"/>
              <a:t>commandements</a:t>
            </a:r>
            <a:r>
              <a:rPr lang="fr-FR" sz="2400" cap="small" dirty="0" smtClean="0"/>
              <a:t>)</a:t>
            </a:r>
          </a:p>
          <a:p>
            <a:pPr marL="742950" lvl="2" indent="-342900" algn="ctr">
              <a:spcAft>
                <a:spcPts val="1800"/>
              </a:spcAft>
              <a:buFont typeface="Wingdings" panose="05000000000000000000" pitchFamily="2" charset="2"/>
              <a:buChar char="v"/>
            </a:pPr>
            <a:r>
              <a:rPr lang="fr-FR" sz="1800" dirty="0"/>
              <a:t>« </a:t>
            </a:r>
            <a:r>
              <a:rPr lang="fr-FR" sz="1800" i="1" dirty="0"/>
              <a:t>Tu aimeras </a:t>
            </a:r>
            <a:r>
              <a:rPr lang="fr-FR" sz="1800" i="1" dirty="0" smtClean="0"/>
              <a:t>ton prochain comme toi-même, je suis l’Eternel</a:t>
            </a:r>
            <a:r>
              <a:rPr lang="fr-FR" sz="1800" dirty="0"/>
              <a:t> » </a:t>
            </a:r>
            <a:r>
              <a:rPr lang="fr-FR" sz="1800" dirty="0" smtClean="0"/>
              <a:t>(Lev 19 v18)</a:t>
            </a:r>
            <a:endParaRPr lang="fr-FR" sz="1800" dirty="0"/>
          </a:p>
          <a:p>
            <a:pPr marL="1371600" lvl="2" indent="-457200" algn="just">
              <a:spcAft>
                <a:spcPts val="600"/>
              </a:spcAft>
              <a:buFont typeface="+mj-lt"/>
              <a:buAutoNum type="arabicPeriod" startAt="9"/>
            </a:pPr>
            <a:r>
              <a:rPr lang="fr-FR" sz="1800" i="1" dirty="0"/>
              <a:t>Tu ne porteras pas de faux témoignage contre ton </a:t>
            </a:r>
            <a:r>
              <a:rPr lang="fr-FR" sz="1800" i="1" dirty="0" smtClean="0"/>
              <a:t>prochain</a:t>
            </a:r>
          </a:p>
          <a:p>
            <a:pPr lvl="3" algn="just">
              <a:buFont typeface="Wingdings" panose="05000000000000000000" pitchFamily="2" charset="2"/>
              <a:buChar char="Ø"/>
            </a:pPr>
            <a:r>
              <a:rPr lang="fr-FR" sz="1500" dirty="0" smtClean="0"/>
              <a:t>Clef </a:t>
            </a:r>
            <a:r>
              <a:rPr lang="fr-FR" sz="1500" dirty="0"/>
              <a:t>de voute du système judiciaire </a:t>
            </a:r>
            <a:r>
              <a:rPr lang="fr-FR" sz="1500" dirty="0" smtClean="0"/>
              <a:t>(Ex 23 v1-3)</a:t>
            </a:r>
          </a:p>
          <a:p>
            <a:pPr lvl="3" algn="just">
              <a:spcAft>
                <a:spcPts val="600"/>
              </a:spcAft>
              <a:buFont typeface="Wingdings" panose="05000000000000000000" pitchFamily="2" charset="2"/>
              <a:buChar char="Ø"/>
            </a:pPr>
            <a:r>
              <a:rPr lang="fr-FR" sz="1500" dirty="0" smtClean="0"/>
              <a:t>Vérité + transparence = lumière</a:t>
            </a:r>
            <a:endParaRPr lang="fr-FR" sz="1500" dirty="0"/>
          </a:p>
          <a:p>
            <a:pPr marL="1371600" lvl="2" indent="-457200" algn="just">
              <a:spcAft>
                <a:spcPts val="600"/>
              </a:spcAft>
              <a:buFont typeface="+mj-lt"/>
              <a:buAutoNum type="arabicPeriod" startAt="9"/>
            </a:pPr>
            <a:r>
              <a:rPr lang="fr-FR" sz="1800" i="1" dirty="0" smtClean="0"/>
              <a:t>Tu </a:t>
            </a:r>
            <a:r>
              <a:rPr lang="fr-FR" sz="1800" i="1" dirty="0"/>
              <a:t>ne convoiteras pas…,  rien qui soit à ton </a:t>
            </a:r>
            <a:r>
              <a:rPr lang="fr-FR" sz="1800" i="1" dirty="0" smtClean="0"/>
              <a:t>prochain</a:t>
            </a:r>
          </a:p>
          <a:p>
            <a:pPr lvl="3">
              <a:buFont typeface="Wingdings" panose="05000000000000000000" pitchFamily="2" charset="2"/>
              <a:buChar char="Ø"/>
            </a:pPr>
            <a:r>
              <a:rPr lang="fr-FR" sz="1500" i="1" dirty="0" smtClean="0"/>
              <a:t>Convoitise : </a:t>
            </a:r>
            <a:r>
              <a:rPr lang="fr-FR" sz="1500" i="1" dirty="0"/>
              <a:t>le premier pas d’un chemin de mort (Jacques 1.14-15</a:t>
            </a:r>
            <a:r>
              <a:rPr lang="fr-FR" sz="1500" i="1" dirty="0" smtClean="0"/>
              <a:t>)</a:t>
            </a:r>
          </a:p>
          <a:p>
            <a:pPr lvl="3" algn="just">
              <a:spcAft>
                <a:spcPts val="600"/>
              </a:spcAft>
              <a:buFont typeface="Wingdings" panose="05000000000000000000" pitchFamily="2" charset="2"/>
              <a:buChar char="Ø"/>
            </a:pPr>
            <a:r>
              <a:rPr lang="fr-FR" sz="1500" i="1" dirty="0" smtClean="0"/>
              <a:t>La </a:t>
            </a:r>
            <a:r>
              <a:rPr lang="fr-FR" sz="1500" i="1" dirty="0"/>
              <a:t>convoitise est une maladie qui considère,  le frère comme un </a:t>
            </a:r>
            <a:r>
              <a:rPr lang="fr-FR" sz="1500" i="1" dirty="0" smtClean="0"/>
              <a:t>concurrent,</a:t>
            </a:r>
            <a:r>
              <a:rPr lang="fr-FR" sz="1500" i="1" dirty="0"/>
              <a:t> l</a:t>
            </a:r>
            <a:r>
              <a:rPr lang="fr-FR" sz="1500" i="1" dirty="0" smtClean="0"/>
              <a:t>e prochain </a:t>
            </a:r>
            <a:r>
              <a:rPr lang="fr-FR" sz="1500" i="1" dirty="0"/>
              <a:t>comme un objet, l’objet comme une idole, comme toutes les idolâtries, la </a:t>
            </a:r>
            <a:r>
              <a:rPr lang="fr-FR" sz="1500" i="1" dirty="0" smtClean="0"/>
              <a:t>convoitise </a:t>
            </a:r>
            <a:r>
              <a:rPr lang="fr-FR" sz="1500" i="1" dirty="0"/>
              <a:t>débouche sur une impasse (</a:t>
            </a:r>
            <a:r>
              <a:rPr lang="fr-FR" sz="1500" i="1" dirty="0" smtClean="0"/>
              <a:t>Antoine </a:t>
            </a:r>
            <a:r>
              <a:rPr lang="fr-FR" sz="1500" i="1" dirty="0" err="1" smtClean="0"/>
              <a:t>Nouis</a:t>
            </a:r>
            <a:r>
              <a:rPr lang="fr-FR" sz="1500" i="1" dirty="0" smtClean="0"/>
              <a:t>)</a:t>
            </a:r>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Les « 10 Paroles » - Point par point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37191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226500" y="2083156"/>
            <a:ext cx="8795068" cy="4227759"/>
          </a:xfrm>
        </p:spPr>
        <p:txBody>
          <a:bodyPr anchor="ctr">
            <a:normAutofit/>
          </a:bodyPr>
          <a:lstStyle/>
          <a:p>
            <a:pPr algn="just">
              <a:buFont typeface="Wingdings" panose="05000000000000000000" pitchFamily="2" charset="2"/>
              <a:buChar char="v"/>
            </a:pPr>
            <a:r>
              <a:rPr lang="fr-FR" sz="2400" cap="small" dirty="0" smtClean="0"/>
              <a:t>La loi :</a:t>
            </a:r>
          </a:p>
          <a:p>
            <a:pPr marL="685800" lvl="2" indent="-285750" algn="just">
              <a:spcAft>
                <a:spcPts val="1800"/>
              </a:spcAft>
            </a:pPr>
            <a:r>
              <a:rPr lang="fr-FR" sz="1800" dirty="0"/>
              <a:t>Manifeste la sagesse et la  grâce de Dieu  </a:t>
            </a:r>
          </a:p>
          <a:p>
            <a:pPr marL="685800" lvl="2" indent="-285750" algn="just">
              <a:spcAft>
                <a:spcPts val="1800"/>
              </a:spcAft>
            </a:pPr>
            <a:r>
              <a:rPr lang="fr-FR" sz="1800" dirty="0" smtClean="0"/>
              <a:t>Révèle la pensée du </a:t>
            </a:r>
            <a:r>
              <a:rPr lang="fr-FR" sz="1800" dirty="0"/>
              <a:t>Dieu de la vie et de la liberté</a:t>
            </a:r>
          </a:p>
          <a:p>
            <a:pPr marL="685800" lvl="2" indent="-285750" algn="just">
              <a:spcAft>
                <a:spcPts val="1800"/>
              </a:spcAft>
            </a:pPr>
            <a:r>
              <a:rPr lang="fr-FR" sz="1800" dirty="0" smtClean="0"/>
              <a:t>Clefs d’une </a:t>
            </a:r>
            <a:r>
              <a:rPr lang="fr-FR" sz="1800" dirty="0"/>
              <a:t>bonne</a:t>
            </a:r>
            <a:r>
              <a:rPr lang="fr-FR" sz="1800" dirty="0" smtClean="0"/>
              <a:t> </a:t>
            </a:r>
            <a:r>
              <a:rPr lang="fr-FR" sz="1800" dirty="0"/>
              <a:t>relation </a:t>
            </a:r>
            <a:r>
              <a:rPr lang="fr-FR" sz="1800" dirty="0" smtClean="0"/>
              <a:t>avec Dieu </a:t>
            </a:r>
            <a:r>
              <a:rPr lang="fr-FR" sz="1800" dirty="0"/>
              <a:t>et avec </a:t>
            </a:r>
            <a:r>
              <a:rPr lang="fr-FR" sz="1800" dirty="0" smtClean="0"/>
              <a:t>son prochain.</a:t>
            </a:r>
            <a:endParaRPr lang="fr-FR" sz="1800" dirty="0"/>
          </a:p>
          <a:p>
            <a:pPr marL="685800" lvl="2" indent="-285750"/>
            <a:r>
              <a:rPr lang="fr-FR" sz="1800" dirty="0" smtClean="0"/>
              <a:t>Pas </a:t>
            </a:r>
            <a:r>
              <a:rPr lang="fr-FR" sz="1800" dirty="0"/>
              <a:t>une liste de comportements </a:t>
            </a:r>
            <a:r>
              <a:rPr lang="fr-FR" sz="1800" dirty="0" smtClean="0"/>
              <a:t>autorisés!</a:t>
            </a:r>
          </a:p>
          <a:p>
            <a:pPr marL="1143000" lvl="3" indent="-285750">
              <a:spcBef>
                <a:spcPts val="600"/>
              </a:spcBef>
              <a:spcAft>
                <a:spcPts val="1800"/>
              </a:spcAft>
              <a:buFont typeface="Wingdings" panose="05000000000000000000" pitchFamily="2" charset="2"/>
              <a:buChar char="Ø"/>
            </a:pPr>
            <a:r>
              <a:rPr lang="fr-FR" sz="1400" dirty="0" smtClean="0"/>
              <a:t> </a:t>
            </a:r>
            <a:r>
              <a:rPr lang="fr-FR" sz="1600" dirty="0" smtClean="0"/>
              <a:t>mais interdits </a:t>
            </a:r>
            <a:r>
              <a:rPr lang="fr-FR" sz="1600" dirty="0"/>
              <a:t>fondamentaux </a:t>
            </a:r>
            <a:r>
              <a:rPr lang="fr-FR" sz="1600" dirty="0" smtClean="0"/>
              <a:t>et </a:t>
            </a:r>
            <a:r>
              <a:rPr lang="fr-FR" sz="1600" dirty="0"/>
              <a:t>la liberté pour tout le reste</a:t>
            </a:r>
            <a:r>
              <a:rPr lang="fr-FR" sz="1400" dirty="0"/>
              <a:t>	.	</a:t>
            </a:r>
          </a:p>
          <a:p>
            <a:pPr marL="685800" lvl="2" indent="-285750" algn="just"/>
            <a:r>
              <a:rPr lang="fr-FR" sz="1800" dirty="0" smtClean="0"/>
              <a:t>Dix </a:t>
            </a:r>
            <a:r>
              <a:rPr lang="fr-FR" sz="1800" dirty="0"/>
              <a:t>gardes fous pour éviter aux humains de retomber dans l’esclavage </a:t>
            </a:r>
            <a:endParaRPr lang="fr-FR" sz="1800" dirty="0" smtClean="0"/>
          </a:p>
          <a:p>
            <a:pPr marL="1143000" lvl="3" indent="-285750" algn="just">
              <a:spcBef>
                <a:spcPts val="600"/>
              </a:spcBef>
              <a:spcAft>
                <a:spcPts val="1800"/>
              </a:spcAft>
              <a:buFont typeface="Wingdings" panose="05000000000000000000" pitchFamily="2" charset="2"/>
              <a:buChar char="Ø"/>
            </a:pPr>
            <a:r>
              <a:rPr lang="fr-FR" sz="1600" dirty="0" smtClean="0"/>
              <a:t>perdre </a:t>
            </a:r>
            <a:r>
              <a:rPr lang="fr-FR" sz="1600" dirty="0"/>
              <a:t>la liberté donnée par </a:t>
            </a:r>
            <a:r>
              <a:rPr lang="fr-FR" sz="1600" dirty="0" smtClean="0"/>
              <a:t>Dieu</a:t>
            </a:r>
            <a:endParaRPr lang="fr-FR" sz="1600" dirty="0"/>
          </a:p>
        </p:txBody>
      </p:sp>
      <p:sp>
        <p:nvSpPr>
          <p:cNvPr id="8" name="ZoneTexte 7"/>
          <p:cNvSpPr txBox="1"/>
          <p:nvPr/>
        </p:nvSpPr>
        <p:spPr>
          <a:xfrm>
            <a:off x="2226500" y="1685365"/>
            <a:ext cx="8795068" cy="369332"/>
          </a:xfrm>
          <a:prstGeom prst="rect">
            <a:avLst/>
          </a:prstGeom>
          <a:noFill/>
        </p:spPr>
        <p:txBody>
          <a:bodyPr wrap="square" rtlCol="0">
            <a:spAutoFit/>
          </a:bodyPr>
          <a:lstStyle/>
          <a:p>
            <a:pPr marL="342900" indent="-342900">
              <a:buFont typeface="+mj-lt"/>
              <a:buAutoNum type="alphaUcPeriod" startAt="4"/>
            </a:pPr>
            <a:r>
              <a:rPr lang="fr-FR" b="1" dirty="0" smtClean="0">
                <a:solidFill>
                  <a:schemeClr val="tx1">
                    <a:lumMod val="75000"/>
                    <a:lumOff val="25000"/>
                  </a:schemeClr>
                </a:solidFill>
              </a:rPr>
              <a:t>Conclusion</a:t>
            </a:r>
            <a:endParaRPr lang="fr-FR" b="1" dirty="0">
              <a:solidFill>
                <a:schemeClr val="tx1">
                  <a:lumMod val="75000"/>
                  <a:lumOff val="25000"/>
                </a:schemeClr>
              </a:solidFill>
            </a:endParaRPr>
          </a:p>
        </p:txBody>
      </p:sp>
      <p:pic>
        <p:nvPicPr>
          <p:cNvPr id="4" name="Image 3"/>
          <p:cNvPicPr>
            <a:picLocks noChangeAspect="1"/>
          </p:cNvPicPr>
          <p:nvPr/>
        </p:nvPicPr>
        <p:blipFill>
          <a:blip r:embed="rId3">
            <a:extLst>
              <a:ext uri="{BEBA8EAE-BF5A-486C-A8C5-ECC9F3942E4B}">
                <a14:imgProps xmlns:a14="http://schemas.microsoft.com/office/drawing/2010/main">
                  <a14:imgLayer r:embed="rId4">
                    <a14:imgEffect>
                      <a14:artisticPaintStrokes/>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9105900" y="1844040"/>
            <a:ext cx="3086100" cy="2057400"/>
          </a:xfrm>
          <a:prstGeom prst="rect">
            <a:avLst/>
          </a:prstGeom>
          <a:effectLst>
            <a:softEdge rad="127000"/>
          </a:effectLst>
        </p:spPr>
      </p:pic>
    </p:spTree>
    <p:extLst>
      <p:ext uri="{BB962C8B-B14F-4D97-AF65-F5344CB8AC3E}">
        <p14:creationId xmlns:p14="http://schemas.microsoft.com/office/powerpoint/2010/main" val="137242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75249" y="114996"/>
            <a:ext cx="9142723" cy="1264919"/>
          </a:xfrm>
        </p:spPr>
        <p:txBody>
          <a:bodyPr anchor="ctr">
            <a:normAutofit/>
          </a:bodyPr>
          <a:lstStyle/>
          <a:p>
            <a:pPr algn="ctr"/>
            <a:r>
              <a:rPr lang="fr-FR" sz="3200" cap="small" dirty="0"/>
              <a:t>Tu aimeras l’Eternel ton </a:t>
            </a:r>
            <a:r>
              <a:rPr lang="fr-FR" sz="3200" cap="small" dirty="0" smtClean="0"/>
              <a:t>Dieu et </a:t>
            </a:r>
            <a:r>
              <a:rPr lang="fr-FR" sz="3200" cap="small" dirty="0"/>
              <a:t>ton prochain</a:t>
            </a:r>
          </a:p>
        </p:txBody>
      </p:sp>
      <p:pic>
        <p:nvPicPr>
          <p:cNvPr id="4" name="Picture 2" descr="C:\Users\PROF MATHS CATALINS\Documents\FAMILLE\EGLISE\Logo_Ecem_Sm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46" y="162576"/>
            <a:ext cx="1484114" cy="10566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2695524310"/>
              </p:ext>
            </p:extLst>
          </p:nvPr>
        </p:nvGraphicFramePr>
        <p:xfrm>
          <a:off x="2567047" y="1507837"/>
          <a:ext cx="9191307" cy="4567843"/>
        </p:xfrm>
        <a:graphic>
          <a:graphicData uri="http://schemas.openxmlformats.org/drawingml/2006/table">
            <a:tbl>
              <a:tblPr firstRow="1" bandRow="1">
                <a:tableStyleId>{5C22544A-7EE6-4342-B048-85BDC9FD1C3A}</a:tableStyleId>
              </a:tblPr>
              <a:tblGrid>
                <a:gridCol w="961708"/>
                <a:gridCol w="1617603"/>
                <a:gridCol w="6611996"/>
              </a:tblGrid>
              <a:tr h="370840">
                <a:tc rowSpan="9">
                  <a:txBody>
                    <a:bodyPr/>
                    <a:lstStyle/>
                    <a:p>
                      <a:pPr algn="ctr"/>
                      <a:r>
                        <a:rPr lang="fr-FR" sz="3600" dirty="0" smtClean="0">
                          <a:solidFill>
                            <a:schemeClr val="tx1">
                              <a:lumMod val="75000"/>
                              <a:lumOff val="25000"/>
                            </a:schemeClr>
                          </a:solidFill>
                        </a:rPr>
                        <a:t>Plan</a:t>
                      </a:r>
                      <a:endParaRPr lang="fr-FR" sz="36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indent="0" algn="ctr">
                        <a:buFont typeface="+mj-lt"/>
                        <a:buNone/>
                      </a:pPr>
                      <a:r>
                        <a:rPr lang="fr-FR" sz="2400" b="0" u="sng" dirty="0" smtClean="0">
                          <a:solidFill>
                            <a:schemeClr val="bg2">
                              <a:lumMod val="50000"/>
                            </a:schemeClr>
                          </a:solidFill>
                        </a:rPr>
                        <a:t>Partie I</a:t>
                      </a:r>
                      <a:endParaRPr lang="fr-FR" sz="2400" u="none" cap="small" dirty="0" smtClean="0">
                        <a:solidFill>
                          <a:schemeClr val="bg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fr-FR" sz="2800" b="0" dirty="0" smtClean="0">
                          <a:solidFill>
                            <a:schemeClr val="bg2">
                              <a:lumMod val="50000"/>
                            </a:schemeClr>
                          </a:solidFill>
                        </a:rPr>
                        <a:t>Les « Dix Commandements » : </a:t>
                      </a:r>
                    </a:p>
                    <a:p>
                      <a:pPr marL="0" indent="0" algn="ctr">
                        <a:buFont typeface="+mj-lt"/>
                        <a:buNone/>
                      </a:pPr>
                      <a:r>
                        <a:rPr lang="fr-FR" sz="2000" b="0" cap="small" dirty="0" smtClean="0">
                          <a:solidFill>
                            <a:schemeClr val="bg2">
                              <a:lumMod val="50000"/>
                            </a:schemeClr>
                          </a:solidFill>
                        </a:rPr>
                        <a:t>Une alliance et une loi pour le peuple</a:t>
                      </a:r>
                      <a:endParaRPr lang="fr-FR" sz="2000" b="0" cap="none" dirty="0" smtClean="0">
                        <a:solidFill>
                          <a:schemeClr val="bg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914400" marR="0" lvl="2" indent="0" algn="l" defTabSz="457200" rtl="0" eaLnBrk="1" fontAlgn="auto" latinLnBrk="0" hangingPunct="1">
                        <a:lnSpc>
                          <a:spcPct val="100000"/>
                        </a:lnSpc>
                        <a:spcBef>
                          <a:spcPts val="0"/>
                        </a:spcBef>
                        <a:spcAft>
                          <a:spcPts val="0"/>
                        </a:spcAft>
                        <a:buClrTx/>
                        <a:buSzTx/>
                        <a:buFont typeface="+mj-lt"/>
                        <a:buNone/>
                        <a:tabLst/>
                        <a:defRPr/>
                      </a:pPr>
                      <a:endParaRPr lang="fr-FR" sz="1800" b="0" dirty="0" smtClean="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smtClean="0">
                          <a:solidFill>
                            <a:schemeClr val="accent3">
                              <a:lumMod val="75000"/>
                            </a:schemeClr>
                          </a:solidFill>
                        </a:rPr>
                        <a:t>Exode 20 v 1-17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smtClean="0">
                          <a:solidFill>
                            <a:schemeClr val="accent3">
                              <a:lumMod val="75000"/>
                            </a:schemeClr>
                          </a:solidFill>
                        </a:rPr>
                        <a:t>Les « 10 Paroles » - Point par point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914400" marR="0" lvl="2" indent="0" algn="l" defTabSz="457200" rtl="0" eaLnBrk="1" fontAlgn="auto" latinLnBrk="0" hangingPunct="1">
                        <a:lnSpc>
                          <a:spcPct val="100000"/>
                        </a:lnSpc>
                        <a:spcBef>
                          <a:spcPts val="0"/>
                        </a:spcBef>
                        <a:spcAft>
                          <a:spcPts val="0"/>
                        </a:spcAft>
                        <a:buClrTx/>
                        <a:buSzTx/>
                        <a:buFont typeface="+mj-lt"/>
                        <a:buNone/>
                        <a:tabLst/>
                        <a:defRPr/>
                      </a:pPr>
                      <a:endParaRPr lang="fr-FR" sz="1800" b="0" dirty="0" smtClean="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fr-FR" sz="2400" b="1" i="0" u="sng" strike="noStrike" kern="1200" cap="none" spc="0" normalizeH="0" baseline="0" noProof="0" dirty="0" smtClean="0">
                          <a:ln>
                            <a:noFill/>
                          </a:ln>
                          <a:solidFill>
                            <a:srgbClr val="CFE2E7">
                              <a:lumMod val="50000"/>
                            </a:srgbClr>
                          </a:solidFill>
                          <a:effectLst/>
                          <a:uLnTx/>
                          <a:uFillTx/>
                          <a:latin typeface="+mn-lt"/>
                        </a:rPr>
                        <a:t>Partie II</a:t>
                      </a:r>
                      <a:endParaRPr kumimoji="0" lang="fr-FR" sz="2400" b="1" i="0" u="none" strike="noStrike" kern="1200" cap="small" spc="0" normalizeH="0" baseline="0" noProof="0" dirty="0" smtClean="0">
                        <a:ln>
                          <a:noFill/>
                        </a:ln>
                        <a:solidFill>
                          <a:srgbClr val="CFE2E7">
                            <a:lumMod val="50000"/>
                          </a:srgbClr>
                        </a:solidFill>
                        <a:effectLst/>
                        <a:uLnTx/>
                        <a:uFillTx/>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fr-FR" sz="2800" b="1" i="0" u="none" strike="noStrike" kern="1200" cap="none" spc="0" normalizeH="0" baseline="0" noProof="0" dirty="0" smtClean="0">
                          <a:ln>
                            <a:noFill/>
                          </a:ln>
                          <a:solidFill>
                            <a:srgbClr val="CFE2E7">
                              <a:lumMod val="50000"/>
                            </a:srgbClr>
                          </a:solidFill>
                          <a:effectLst/>
                          <a:uLnTx/>
                          <a:uFillTx/>
                          <a:latin typeface="+mn-lt"/>
                        </a:rPr>
                        <a:t>Des Dix Paroles à l’Evangile :</a:t>
                      </a:r>
                    </a:p>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fr-FR" sz="2000" b="1" i="0" u="none" strike="noStrike" kern="1200" cap="small" spc="0" normalizeH="0" baseline="0" noProof="0" dirty="0" smtClean="0">
                          <a:ln>
                            <a:noFill/>
                          </a:ln>
                          <a:solidFill>
                            <a:srgbClr val="CFE2E7">
                              <a:lumMod val="50000"/>
                            </a:srgbClr>
                          </a:solidFill>
                          <a:effectLst/>
                          <a:uLnTx/>
                          <a:uFillTx/>
                          <a:latin typeface="+mn-lt"/>
                        </a:rPr>
                        <a:t>LA LOI, LA NOUVELLE ALLIANCE ET L’ETHIQUE CHRETIENNE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2083">
                <a:tc vMerge="1">
                  <a:txBody>
                    <a:bodyPr/>
                    <a:lstStyle/>
                    <a:p>
                      <a:pPr algn="ctr"/>
                      <a:endParaRPr lang="fr-FR" sz="18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endParaRPr kumimoji="0" lang="fr-FR" sz="1800" b="1" i="0" u="none" strike="noStrike" kern="1200" cap="small" spc="0" normalizeH="0" baseline="0" noProof="0" dirty="0" smtClean="0">
                        <a:ln>
                          <a:noFill/>
                        </a:ln>
                        <a:solidFill>
                          <a:srgbClr val="CFE2E7">
                            <a:lumMod val="50000"/>
                          </a:srgbClr>
                        </a:solidFill>
                        <a:effectLst/>
                        <a:uLnTx/>
                        <a:uFillTx/>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endParaRPr kumimoji="0" lang="fr-FR" sz="1800" b="0" i="0" u="none" strike="noStrike" kern="1200" cap="small" spc="0" normalizeH="0" baseline="0" noProof="0" dirty="0" smtClean="0">
                        <a:ln>
                          <a:noFill/>
                        </a:ln>
                        <a:solidFill>
                          <a:srgbClr val="CFE2E7">
                            <a:lumMod val="50000"/>
                          </a:srgbClr>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pPr algn="ctr"/>
                      <a:endParaRPr lang="fr-FR" sz="36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1200" noProof="0" dirty="0" smtClean="0">
                          <a:solidFill>
                            <a:schemeClr val="accent3">
                              <a:lumMod val="75000"/>
                            </a:schemeClr>
                          </a:solidFill>
                          <a:latin typeface="+mn-lt"/>
                          <a:ea typeface="+mn-ea"/>
                          <a:cs typeface="+mn-cs"/>
                        </a:rPr>
                        <a:t>Jésus et la loi : le sermon sur la montagne ou la loi accomplie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endParaRPr kumimoji="0" lang="fr-FR" sz="2000" b="0" i="0" u="none" strike="noStrike" kern="1200" cap="small" spc="0" normalizeH="0" baseline="0" noProof="0" dirty="0" smtClean="0">
                        <a:ln>
                          <a:noFill/>
                        </a:ln>
                        <a:solidFill>
                          <a:srgbClr val="CFE2E7">
                            <a:lumMod val="50000"/>
                          </a:srgbClr>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pPr algn="ctr"/>
                      <a:endParaRPr lang="fr-FR" sz="36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1200" noProof="0" dirty="0" smtClean="0">
                          <a:solidFill>
                            <a:schemeClr val="accent3">
                              <a:lumMod val="75000"/>
                            </a:schemeClr>
                          </a:solidFill>
                          <a:latin typeface="+mn-lt"/>
                          <a:ea typeface="+mn-ea"/>
                          <a:cs typeface="+mn-cs"/>
                        </a:rPr>
                        <a:t>La loi et l’éthique chrétienne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800" b="0" kern="1200" noProof="0" dirty="0" smtClean="0">
                        <a:solidFill>
                          <a:schemeClr val="accent3">
                            <a:lumMod val="7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59785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162274"/>
            <a:ext cx="8795068" cy="998912"/>
          </a:xfrm>
        </p:spPr>
        <p:txBody>
          <a:bodyPr anchor="ctr">
            <a:normAutofit/>
          </a:bodyPr>
          <a:lstStyle/>
          <a:p>
            <a:pPr>
              <a:spcAft>
                <a:spcPts val="1200"/>
              </a:spcAft>
            </a:pPr>
            <a:r>
              <a:rPr lang="fr-FR" sz="2000" cap="small" dirty="0" smtClean="0"/>
              <a:t>Contexte </a:t>
            </a:r>
            <a:r>
              <a:rPr lang="fr-FR" sz="2000" cap="small" dirty="0"/>
              <a:t>: analogie entre la loi et le sermon sur la </a:t>
            </a:r>
            <a:r>
              <a:rPr lang="fr-FR" sz="2000" cap="small" dirty="0" smtClean="0"/>
              <a:t>montagne</a:t>
            </a:r>
            <a:endParaRPr lang="fr-FR" sz="2000" cap="small" dirty="0"/>
          </a:p>
        </p:txBody>
      </p:sp>
      <p:sp>
        <p:nvSpPr>
          <p:cNvPr id="8" name="ZoneTexte 7"/>
          <p:cNvSpPr txBox="1"/>
          <p:nvPr/>
        </p:nvSpPr>
        <p:spPr>
          <a:xfrm>
            <a:off x="2226500" y="1685365"/>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graphicFrame>
        <p:nvGraphicFramePr>
          <p:cNvPr id="4" name="Tableau 3"/>
          <p:cNvGraphicFramePr>
            <a:graphicFrameLocks noGrp="1"/>
          </p:cNvGraphicFramePr>
          <p:nvPr>
            <p:extLst>
              <p:ext uri="{D42A27DB-BD31-4B8C-83A1-F6EECF244321}">
                <p14:modId xmlns:p14="http://schemas.microsoft.com/office/powerpoint/2010/main" val="2144030762"/>
              </p:ext>
            </p:extLst>
          </p:nvPr>
        </p:nvGraphicFramePr>
        <p:xfrm>
          <a:off x="1511559" y="3227686"/>
          <a:ext cx="10475386" cy="2958806"/>
        </p:xfrm>
        <a:graphic>
          <a:graphicData uri="http://schemas.openxmlformats.org/drawingml/2006/table">
            <a:tbl>
              <a:tblPr firstRow="1" bandRow="1">
                <a:tableStyleId>{5C22544A-7EE6-4342-B048-85BDC9FD1C3A}</a:tableStyleId>
              </a:tblPr>
              <a:tblGrid>
                <a:gridCol w="4923434"/>
                <a:gridCol w="349180"/>
                <a:gridCol w="5202772"/>
              </a:tblGrid>
              <a:tr h="587569">
                <a:tc>
                  <a:txBody>
                    <a:bodyPr/>
                    <a:lstStyle/>
                    <a:p>
                      <a:r>
                        <a:rPr lang="fr-FR" sz="1600" b="0" dirty="0" smtClean="0">
                          <a:solidFill>
                            <a:schemeClr val="tx1">
                              <a:lumMod val="75000"/>
                              <a:lumOff val="25000"/>
                            </a:schemeClr>
                          </a:solidFill>
                        </a:rPr>
                        <a:t>-Jésus monta sur la montagne (Matt 5v1)</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0" dirty="0" smtClean="0">
                          <a:solidFill>
                            <a:schemeClr val="tx1">
                              <a:lumMod val="75000"/>
                              <a:lumOff val="25000"/>
                            </a:schemeClr>
                          </a:solidFill>
                          <a:sym typeface="Wingdings" panose="05000000000000000000" pitchFamily="2" charset="2"/>
                        </a:rPr>
                        <a:t></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b="0" dirty="0" smtClean="0">
                          <a:solidFill>
                            <a:schemeClr val="tx1">
                              <a:lumMod val="75000"/>
                              <a:lumOff val="25000"/>
                            </a:schemeClr>
                          </a:solidFill>
                          <a:sym typeface="Wingdings" panose="05000000000000000000" pitchFamily="2" charset="2"/>
                        </a:rPr>
                        <a:t>l’Eternel appela Moïse sur la montagne (Ex 19-20)</a:t>
                      </a:r>
                      <a:endParaRPr lang="fr-FR" sz="1600" b="0" dirty="0" smtClean="0">
                        <a:solidFill>
                          <a:schemeClr val="tx1">
                            <a:lumMod val="75000"/>
                            <a:lumOff val="25000"/>
                          </a:schemeClr>
                        </a:solidFill>
                      </a:endParaRPr>
                    </a:p>
                    <a:p>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8947">
                <a:tc>
                  <a:txBody>
                    <a:bodyPr/>
                    <a:lstStyle/>
                    <a:p>
                      <a:r>
                        <a:rPr lang="fr-FR" sz="1600" b="0" dirty="0" smtClean="0">
                          <a:solidFill>
                            <a:schemeClr val="tx1">
                              <a:lumMod val="75000"/>
                              <a:lumOff val="25000"/>
                            </a:schemeClr>
                          </a:solidFill>
                        </a:rPr>
                        <a:t>- Jésus annonce la délivrance (Luc 4 v17-19)</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0" dirty="0" smtClean="0">
                          <a:solidFill>
                            <a:schemeClr val="tx1">
                              <a:lumMod val="75000"/>
                              <a:lumOff val="25000"/>
                            </a:schemeClr>
                          </a:solidFill>
                          <a:sym typeface="Wingdings" panose="05000000000000000000" pitchFamily="2" charset="2"/>
                        </a:rPr>
                        <a:t></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0" dirty="0" smtClean="0">
                          <a:solidFill>
                            <a:schemeClr val="tx1">
                              <a:lumMod val="75000"/>
                              <a:lumOff val="25000"/>
                            </a:schemeClr>
                          </a:solidFill>
                        </a:rPr>
                        <a:t>Dieu déclare : je t’ai libéré (Ex 20</a:t>
                      </a:r>
                      <a:r>
                        <a:rPr lang="fr-FR" sz="1600" b="0" baseline="0" dirty="0" smtClean="0">
                          <a:solidFill>
                            <a:schemeClr val="tx1">
                              <a:lumMod val="75000"/>
                              <a:lumOff val="25000"/>
                            </a:schemeClr>
                          </a:solidFill>
                        </a:rPr>
                        <a:t> v</a:t>
                      </a:r>
                      <a:r>
                        <a:rPr lang="fr-FR" sz="1600" b="0" dirty="0" smtClean="0">
                          <a:solidFill>
                            <a:schemeClr val="tx1">
                              <a:lumMod val="75000"/>
                              <a:lumOff val="25000"/>
                            </a:schemeClr>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7430">
                <a:tc>
                  <a:txBody>
                    <a:bodyPr/>
                    <a:lstStyle/>
                    <a:p>
                      <a:r>
                        <a:rPr lang="fr-FR" sz="1600" dirty="0" smtClean="0">
                          <a:solidFill>
                            <a:schemeClr val="tx1">
                              <a:lumMod val="75000"/>
                              <a:lumOff val="25000"/>
                            </a:schemeClr>
                          </a:solidFill>
                        </a:rPr>
                        <a:t>- Les béatitudes (Matt 5 v3-12)</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0" dirty="0" smtClean="0">
                          <a:solidFill>
                            <a:schemeClr val="tx1">
                              <a:lumMod val="75000"/>
                              <a:lumOff val="25000"/>
                            </a:schemeClr>
                          </a:solidFill>
                          <a:sym typeface="Wingdings" panose="05000000000000000000" pitchFamily="2" charset="2"/>
                        </a:rPr>
                        <a:t></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solidFill>
                            <a:schemeClr val="tx1">
                              <a:lumMod val="75000"/>
                              <a:lumOff val="25000"/>
                            </a:schemeClr>
                          </a:solidFill>
                        </a:rPr>
                        <a:t>décalogue ou dix paroles  (Ex 20)</a:t>
                      </a:r>
                    </a:p>
                    <a:p>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7430">
                <a:tc>
                  <a:txBody>
                    <a:bodyPr/>
                    <a:lstStyle/>
                    <a:p>
                      <a:r>
                        <a:rPr lang="fr-FR" sz="1600" dirty="0" smtClean="0">
                          <a:solidFill>
                            <a:schemeClr val="tx1">
                              <a:lumMod val="75000"/>
                              <a:lumOff val="25000"/>
                            </a:schemeClr>
                          </a:solidFill>
                        </a:rPr>
                        <a:t>- Les antinomies (Matt 5 v21-48)</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0" dirty="0" smtClean="0">
                          <a:solidFill>
                            <a:schemeClr val="tx1">
                              <a:lumMod val="75000"/>
                              <a:lumOff val="25000"/>
                            </a:schemeClr>
                          </a:solidFill>
                          <a:sym typeface="Wingdings" panose="05000000000000000000" pitchFamily="2" charset="2"/>
                        </a:rPr>
                        <a:t></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solidFill>
                            <a:schemeClr val="tx1">
                              <a:lumMod val="75000"/>
                              <a:lumOff val="25000"/>
                            </a:schemeClr>
                          </a:solidFill>
                        </a:rPr>
                        <a:t>lois d’alliance (Ex 21-23)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7430">
                <a:tc>
                  <a:txBody>
                    <a:bodyPr/>
                    <a:lstStyle/>
                    <a:p>
                      <a:r>
                        <a:rPr lang="fr-FR" sz="1600" dirty="0" smtClean="0">
                          <a:solidFill>
                            <a:schemeClr val="tx1">
                              <a:lumMod val="75000"/>
                              <a:lumOff val="25000"/>
                            </a:schemeClr>
                          </a:solidFill>
                        </a:rPr>
                        <a:t>- Aumône, jeune, prière (Matt 6-7)</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b="0" dirty="0" smtClean="0">
                          <a:solidFill>
                            <a:schemeClr val="tx1">
                              <a:lumMod val="75000"/>
                              <a:lumOff val="25000"/>
                            </a:schemeClr>
                          </a:solidFill>
                          <a:sym typeface="Wingdings" panose="05000000000000000000" pitchFamily="2" charset="2"/>
                        </a:rPr>
                        <a:t></a:t>
                      </a:r>
                      <a:endParaRPr lang="fr-FR" sz="1600"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dirty="0" smtClean="0">
                          <a:solidFill>
                            <a:schemeClr val="tx1">
                              <a:lumMod val="75000"/>
                              <a:lumOff val="25000"/>
                            </a:schemeClr>
                          </a:solidFill>
                        </a:rPr>
                        <a:t>loi cultuelle	(Ex</a:t>
                      </a:r>
                      <a:r>
                        <a:rPr lang="fr-FR" sz="1600" baseline="0" dirty="0" smtClean="0">
                          <a:solidFill>
                            <a:schemeClr val="tx1">
                              <a:lumMod val="75000"/>
                              <a:lumOff val="25000"/>
                            </a:schemeClr>
                          </a:solidFill>
                        </a:rPr>
                        <a:t> </a:t>
                      </a:r>
                      <a:r>
                        <a:rPr lang="fr-FR" sz="1600" dirty="0" smtClean="0">
                          <a:solidFill>
                            <a:schemeClr val="tx1">
                              <a:lumMod val="75000"/>
                              <a:lumOff val="25000"/>
                            </a:schemeClr>
                          </a:solidFill>
                        </a:rPr>
                        <a:t>25-31)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805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157801"/>
            <a:ext cx="8795068" cy="4053218"/>
          </a:xfrm>
        </p:spPr>
        <p:txBody>
          <a:bodyPr anchor="ctr">
            <a:normAutofit/>
          </a:bodyPr>
          <a:lstStyle/>
          <a:p>
            <a:pPr>
              <a:spcBef>
                <a:spcPts val="1800"/>
              </a:spcBef>
              <a:spcAft>
                <a:spcPts val="2400"/>
              </a:spcAft>
            </a:pPr>
            <a:r>
              <a:rPr lang="fr-FR" sz="2000" cap="small" dirty="0"/>
              <a:t>Jésus </a:t>
            </a:r>
            <a:r>
              <a:rPr lang="fr-FR" sz="2000" cap="small" dirty="0" smtClean="0"/>
              <a:t>confirme la </a:t>
            </a:r>
            <a:r>
              <a:rPr lang="fr-FR" sz="2000" cap="small" dirty="0"/>
              <a:t>légitimité et la valeur de la loi</a:t>
            </a:r>
            <a:r>
              <a:rPr lang="fr-FR" sz="2000" dirty="0"/>
              <a:t>  </a:t>
            </a:r>
            <a:r>
              <a:rPr lang="fr-FR" sz="2000" dirty="0" smtClean="0"/>
              <a:t>(Matt 5 v17-20)</a:t>
            </a:r>
          </a:p>
          <a:p>
            <a:pPr lvl="1">
              <a:spcBef>
                <a:spcPts val="1200"/>
              </a:spcBef>
              <a:spcAft>
                <a:spcPts val="600"/>
              </a:spcAft>
              <a:buFont typeface="Wingdings" panose="05000000000000000000" pitchFamily="2" charset="2"/>
              <a:buChar char="§"/>
            </a:pPr>
            <a:r>
              <a:rPr lang="fr-FR" dirty="0" smtClean="0"/>
              <a:t>L’ </a:t>
            </a:r>
            <a:r>
              <a:rPr lang="fr-FR" dirty="0"/>
              <a:t>Ecriture est  accomplie « aujourd’hui » en Jésus = début de la nouvelle alliance (Luc 4.21)</a:t>
            </a:r>
          </a:p>
          <a:p>
            <a:pPr lvl="1">
              <a:spcBef>
                <a:spcPts val="1200"/>
              </a:spcBef>
              <a:spcAft>
                <a:spcPts val="600"/>
              </a:spcAft>
              <a:buFont typeface="Wingdings" panose="05000000000000000000" pitchFamily="2" charset="2"/>
              <a:buChar char="§"/>
            </a:pPr>
            <a:r>
              <a:rPr lang="fr-FR" dirty="0"/>
              <a:t>Jésus défend la littéralité de la loi (le iota =yod première lettre du tétragramme YHWH)</a:t>
            </a:r>
          </a:p>
          <a:p>
            <a:pPr lvl="1">
              <a:spcBef>
                <a:spcPts val="1200"/>
              </a:spcBef>
              <a:spcAft>
                <a:spcPts val="600"/>
              </a:spcAft>
              <a:buFont typeface="Wingdings" panose="05000000000000000000" pitchFamily="2" charset="2"/>
              <a:buChar char="§"/>
            </a:pPr>
            <a:r>
              <a:rPr lang="fr-FR" dirty="0"/>
              <a:t>Mais la loi n’est grande que mise en pratique dans son étendue symbolique = «mais moi je vous dis …)</a:t>
            </a:r>
          </a:p>
          <a:p>
            <a:pPr lvl="1">
              <a:spcBef>
                <a:spcPts val="1200"/>
              </a:spcBef>
              <a:spcAft>
                <a:spcPts val="600"/>
              </a:spcAft>
              <a:buFont typeface="Wingdings" panose="05000000000000000000" pitchFamily="2" charset="2"/>
              <a:buChar char="§"/>
            </a:pPr>
            <a:r>
              <a:rPr lang="fr-FR" dirty="0"/>
              <a:t>La loi est la loi de Dieu, elle n’est accomplie que dans la communion personnelle avec Dieu</a:t>
            </a:r>
          </a:p>
          <a:p>
            <a:pPr lvl="1">
              <a:spcBef>
                <a:spcPts val="1800"/>
              </a:spcBef>
              <a:spcAft>
                <a:spcPts val="2400"/>
              </a:spcAft>
              <a:buFont typeface="Wingdings" panose="05000000000000000000" pitchFamily="2" charset="2"/>
              <a:buChar char="§"/>
            </a:pPr>
            <a:endParaRPr lang="fr-FR" dirty="0"/>
          </a:p>
        </p:txBody>
      </p:sp>
      <p:sp>
        <p:nvSpPr>
          <p:cNvPr id="8" name="ZoneTexte 7"/>
          <p:cNvSpPr txBox="1"/>
          <p:nvPr/>
        </p:nvSpPr>
        <p:spPr>
          <a:xfrm>
            <a:off x="2226500" y="1685365"/>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spTree>
    <p:extLst>
      <p:ext uri="{BB962C8B-B14F-4D97-AF65-F5344CB8AC3E}">
        <p14:creationId xmlns:p14="http://schemas.microsoft.com/office/powerpoint/2010/main" val="54602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188734"/>
            <a:ext cx="8795068" cy="1227326"/>
          </a:xfrm>
        </p:spPr>
        <p:txBody>
          <a:bodyPr anchor="ctr">
            <a:normAutofit/>
          </a:bodyPr>
          <a:lstStyle/>
          <a:p>
            <a:pPr>
              <a:spcAft>
                <a:spcPts val="600"/>
              </a:spcAft>
            </a:pPr>
            <a:r>
              <a:rPr lang="fr-FR" sz="2000" cap="small" dirty="0" smtClean="0"/>
              <a:t>Continuité </a:t>
            </a:r>
            <a:r>
              <a:rPr lang="fr-FR" sz="2000" cap="small" dirty="0"/>
              <a:t>et cohérence entre la Torah et l’évangile</a:t>
            </a:r>
          </a:p>
          <a:p>
            <a:pPr lvl="1">
              <a:buFont typeface="Wingdings" panose="05000000000000000000" pitchFamily="2" charset="2"/>
              <a:buChar char="q"/>
            </a:pPr>
            <a:r>
              <a:rPr lang="fr-FR" b="1" i="1" dirty="0"/>
              <a:t>Tu aimeras l’Eternel, ton Dieu</a:t>
            </a:r>
            <a:r>
              <a:rPr lang="fr-FR" i="1" dirty="0"/>
              <a:t>, de tout ton cœur … </a:t>
            </a:r>
            <a:r>
              <a:rPr lang="fr-FR" dirty="0"/>
              <a:t>(</a:t>
            </a:r>
            <a:r>
              <a:rPr lang="fr-FR" dirty="0" err="1"/>
              <a:t>Deut</a:t>
            </a:r>
            <a:r>
              <a:rPr lang="fr-FR" i="1" dirty="0"/>
              <a:t> </a:t>
            </a:r>
            <a:r>
              <a:rPr lang="fr-FR" dirty="0"/>
              <a:t>6 v4-6 ; </a:t>
            </a:r>
            <a:r>
              <a:rPr lang="fr-FR" dirty="0" err="1"/>
              <a:t>Deut</a:t>
            </a:r>
            <a:r>
              <a:rPr lang="fr-FR" dirty="0"/>
              <a:t> 10. 10-22)</a:t>
            </a:r>
          </a:p>
        </p:txBody>
      </p:sp>
      <p:sp>
        <p:nvSpPr>
          <p:cNvPr id="8" name="ZoneTexte 7"/>
          <p:cNvSpPr txBox="1"/>
          <p:nvPr/>
        </p:nvSpPr>
        <p:spPr>
          <a:xfrm>
            <a:off x="2226500" y="1685365"/>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graphicFrame>
        <p:nvGraphicFramePr>
          <p:cNvPr id="10" name="Tableau 9"/>
          <p:cNvGraphicFramePr>
            <a:graphicFrameLocks noGrp="1"/>
          </p:cNvGraphicFramePr>
          <p:nvPr>
            <p:extLst>
              <p:ext uri="{D42A27DB-BD31-4B8C-83A1-F6EECF244321}">
                <p14:modId xmlns:p14="http://schemas.microsoft.com/office/powerpoint/2010/main" val="3782120854"/>
              </p:ext>
            </p:extLst>
          </p:nvPr>
        </p:nvGraphicFramePr>
        <p:xfrm>
          <a:off x="2987153" y="5287148"/>
          <a:ext cx="8127999" cy="1112520"/>
        </p:xfrm>
        <a:graphic>
          <a:graphicData uri="http://schemas.openxmlformats.org/drawingml/2006/table">
            <a:tbl>
              <a:tblPr firstRow="1" bandRow="1">
                <a:tableStyleId>{5C22544A-7EE6-4342-B048-85BDC9FD1C3A}</a:tableStyleId>
              </a:tblPr>
              <a:tblGrid>
                <a:gridCol w="2592832"/>
                <a:gridCol w="1229710"/>
                <a:gridCol w="4305457"/>
              </a:tblGrid>
              <a:tr h="370840">
                <a:tc>
                  <a:txBody>
                    <a:bodyPr/>
                    <a:lstStyle/>
                    <a:p>
                      <a:r>
                        <a:rPr lang="fr-FR" sz="1500" b="0" dirty="0" smtClean="0">
                          <a:solidFill>
                            <a:schemeClr val="tx1">
                              <a:lumMod val="75000"/>
                              <a:lumOff val="25000"/>
                            </a:schemeClr>
                          </a:solidFill>
                        </a:rPr>
                        <a:t>Je suis l’Eternel </a:t>
                      </a:r>
                      <a:endParaRPr lang="fr-FR" sz="15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500" b="0" dirty="0" smtClean="0">
                          <a:solidFill>
                            <a:schemeClr val="tx1">
                              <a:lumMod val="75000"/>
                              <a:lumOff val="25000"/>
                            </a:schemeClr>
                          </a:solidFill>
                          <a:sym typeface="Wingdings" panose="05000000000000000000" pitchFamily="2" charset="2"/>
                        </a:rPr>
                        <a:t></a:t>
                      </a:r>
                      <a:endParaRPr lang="fr-FR" sz="15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b="1" cap="small" baseline="0" dirty="0" smtClean="0">
                          <a:solidFill>
                            <a:schemeClr val="tx1">
                              <a:lumMod val="75000"/>
                              <a:lumOff val="25000"/>
                            </a:schemeClr>
                          </a:solidFill>
                        </a:rPr>
                        <a:t>Grandeur de Dieu</a:t>
                      </a:r>
                      <a:endParaRPr lang="fr-FR" sz="1500" b="1" cap="small" baseline="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algn="l" defTabSz="457200" rtl="0" eaLnBrk="1" latinLnBrk="0" hangingPunct="1"/>
                      <a:r>
                        <a:rPr lang="fr-FR" sz="1500" b="0" kern="1200" dirty="0" smtClean="0">
                          <a:solidFill>
                            <a:schemeClr val="tx1">
                              <a:lumMod val="75000"/>
                              <a:lumOff val="25000"/>
                            </a:schemeClr>
                          </a:solidFill>
                          <a:latin typeface="+mn-lt"/>
                          <a:ea typeface="+mn-ea"/>
                          <a:cs typeface="+mn-cs"/>
                        </a:rPr>
                        <a:t>Ton prochain</a:t>
                      </a:r>
                      <a:endParaRPr lang="fr-FR" sz="1500" b="0" kern="1200" dirty="0">
                        <a:solidFill>
                          <a:schemeClr val="tx1">
                            <a:lumMod val="75000"/>
                            <a:lumOff val="2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500" b="0" dirty="0" smtClean="0">
                          <a:solidFill>
                            <a:schemeClr val="tx1">
                              <a:lumMod val="75000"/>
                              <a:lumOff val="25000"/>
                            </a:schemeClr>
                          </a:solidFill>
                          <a:sym typeface="Wingdings" panose="05000000000000000000" pitchFamily="2" charset="2"/>
                        </a:rPr>
                        <a:t></a:t>
                      </a:r>
                      <a:endParaRPr lang="fr-FR" sz="15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b="1" cap="small" baseline="0" dirty="0" smtClean="0">
                          <a:solidFill>
                            <a:schemeClr val="tx1">
                              <a:lumMod val="75000"/>
                              <a:lumOff val="25000"/>
                            </a:schemeClr>
                          </a:solidFill>
                        </a:rPr>
                        <a:t>Diversité des situations de chacun</a:t>
                      </a:r>
                      <a:endParaRPr lang="fr-FR" sz="1500" b="1" cap="small" baseline="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algn="l" defTabSz="457200" rtl="0" eaLnBrk="1" latinLnBrk="0" hangingPunct="1"/>
                      <a:r>
                        <a:rPr lang="fr-FR" sz="1500" b="0" kern="1200" dirty="0" smtClean="0">
                          <a:solidFill>
                            <a:schemeClr val="tx1">
                              <a:lumMod val="75000"/>
                              <a:lumOff val="25000"/>
                            </a:schemeClr>
                          </a:solidFill>
                          <a:latin typeface="+mn-lt"/>
                          <a:ea typeface="+mn-ea"/>
                          <a:cs typeface="+mn-cs"/>
                        </a:rPr>
                        <a:t>Comme toi-même	</a:t>
                      </a:r>
                      <a:endParaRPr lang="fr-FR" sz="1500" b="0" kern="1200" dirty="0">
                        <a:solidFill>
                          <a:schemeClr val="tx1">
                            <a:lumMod val="75000"/>
                            <a:lumOff val="2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500" b="0" dirty="0" smtClean="0">
                          <a:solidFill>
                            <a:schemeClr val="tx1">
                              <a:lumMod val="75000"/>
                              <a:lumOff val="25000"/>
                            </a:schemeClr>
                          </a:solidFill>
                          <a:sym typeface="Wingdings" panose="05000000000000000000" pitchFamily="2" charset="2"/>
                        </a:rPr>
                        <a:t></a:t>
                      </a:r>
                      <a:endParaRPr lang="fr-FR" sz="15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b="1" cap="small" baseline="0" dirty="0" smtClean="0">
                          <a:solidFill>
                            <a:schemeClr val="tx1">
                              <a:lumMod val="75000"/>
                              <a:lumOff val="25000"/>
                            </a:schemeClr>
                          </a:solidFill>
                        </a:rPr>
                        <a:t>Nécessité de se décentrer de soi vers l’autre</a:t>
                      </a:r>
                      <a:endParaRPr lang="fr-FR" sz="1500" b="1" cap="small" baseline="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ZoneTexte 3"/>
          <p:cNvSpPr txBox="1"/>
          <p:nvPr/>
        </p:nvSpPr>
        <p:spPr>
          <a:xfrm>
            <a:off x="2226500" y="4819128"/>
            <a:ext cx="8795067" cy="338554"/>
          </a:xfrm>
          <a:prstGeom prst="rect">
            <a:avLst/>
          </a:prstGeom>
          <a:noFill/>
        </p:spPr>
        <p:txBody>
          <a:bodyPr wrap="square" rtlCol="0">
            <a:spAutoFit/>
          </a:bodyPr>
          <a:lstStyle/>
          <a:p>
            <a:pPr lvl="1">
              <a:buFont typeface="Wingdings" panose="05000000000000000000" pitchFamily="2" charset="2"/>
              <a:buChar char="q"/>
            </a:pPr>
            <a:r>
              <a:rPr lang="fr-FR" sz="1600" b="1" i="1" dirty="0">
                <a:solidFill>
                  <a:schemeClr val="tx1">
                    <a:lumMod val="75000"/>
                    <a:lumOff val="25000"/>
                  </a:schemeClr>
                </a:solidFill>
              </a:rPr>
              <a:t>Tu aimeras ton </a:t>
            </a:r>
            <a:r>
              <a:rPr lang="fr-FR" sz="1600" i="1" dirty="0">
                <a:solidFill>
                  <a:schemeClr val="tx1">
                    <a:lumMod val="75000"/>
                    <a:lumOff val="25000"/>
                  </a:schemeClr>
                </a:solidFill>
              </a:rPr>
              <a:t>prochain comme toi-même. Moi je suis l’Eternel (</a:t>
            </a:r>
            <a:r>
              <a:rPr lang="fr-FR" sz="1600" i="1" dirty="0" err="1">
                <a:solidFill>
                  <a:schemeClr val="tx1">
                    <a:lumMod val="75000"/>
                    <a:lumOff val="25000"/>
                  </a:schemeClr>
                </a:solidFill>
              </a:rPr>
              <a:t>Lév</a:t>
            </a:r>
            <a:r>
              <a:rPr lang="fr-FR" sz="1600" i="1" dirty="0">
                <a:solidFill>
                  <a:schemeClr val="tx1">
                    <a:lumMod val="75000"/>
                    <a:lumOff val="25000"/>
                  </a:schemeClr>
                </a:solidFill>
              </a:rPr>
              <a:t> 19 v18)</a:t>
            </a:r>
          </a:p>
        </p:txBody>
      </p:sp>
      <p:pic>
        <p:nvPicPr>
          <p:cNvPr id="5" name="Image 4"/>
          <p:cNvPicPr>
            <a:picLocks noChangeAspect="1"/>
          </p:cNvPicPr>
          <p:nvPr/>
        </p:nvPicPr>
        <p:blipFill>
          <a:blip r:embed="rId3"/>
          <a:stretch>
            <a:fillRect/>
          </a:stretch>
        </p:blipFill>
        <p:spPr>
          <a:xfrm>
            <a:off x="2982383" y="3400413"/>
            <a:ext cx="8132769" cy="1176630"/>
          </a:xfrm>
          <a:prstGeom prst="rect">
            <a:avLst/>
          </a:prstGeom>
        </p:spPr>
      </p:pic>
    </p:spTree>
    <p:extLst>
      <p:ext uri="{BB962C8B-B14F-4D97-AF65-F5344CB8AC3E}">
        <p14:creationId xmlns:p14="http://schemas.microsoft.com/office/powerpoint/2010/main" val="5084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75249" y="114996"/>
            <a:ext cx="9142723" cy="1264919"/>
          </a:xfrm>
        </p:spPr>
        <p:txBody>
          <a:bodyPr anchor="ctr">
            <a:normAutofit/>
          </a:bodyPr>
          <a:lstStyle/>
          <a:p>
            <a:pPr algn="ctr"/>
            <a:r>
              <a:rPr lang="fr-FR" sz="3200" cap="small" dirty="0"/>
              <a:t>Tu aimeras l’Eternel ton </a:t>
            </a:r>
            <a:r>
              <a:rPr lang="fr-FR" sz="3200" cap="small" dirty="0" smtClean="0"/>
              <a:t>Dieu et </a:t>
            </a:r>
            <a:r>
              <a:rPr lang="fr-FR" sz="3200" cap="small" dirty="0"/>
              <a:t>ton prochain</a:t>
            </a:r>
          </a:p>
        </p:txBody>
      </p:sp>
      <p:pic>
        <p:nvPicPr>
          <p:cNvPr id="4" name="Picture 2" descr="C:\Users\PROF MATHS CATALINS\Documents\FAMILLE\EGLISE\Logo_Ecem_Sm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46" y="162576"/>
            <a:ext cx="1484114" cy="10566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p:cNvGraphicFramePr>
            <a:graphicFrameLocks noGrp="1"/>
          </p:cNvGraphicFramePr>
          <p:nvPr>
            <p:extLst>
              <p:ext uri="{D42A27DB-BD31-4B8C-83A1-F6EECF244321}">
                <p14:modId xmlns:p14="http://schemas.microsoft.com/office/powerpoint/2010/main" val="366144730"/>
              </p:ext>
            </p:extLst>
          </p:nvPr>
        </p:nvGraphicFramePr>
        <p:xfrm>
          <a:off x="2567047" y="1507837"/>
          <a:ext cx="9191307" cy="4567843"/>
        </p:xfrm>
        <a:graphic>
          <a:graphicData uri="http://schemas.openxmlformats.org/drawingml/2006/table">
            <a:tbl>
              <a:tblPr firstRow="1" bandRow="1">
                <a:tableStyleId>{5C22544A-7EE6-4342-B048-85BDC9FD1C3A}</a:tableStyleId>
              </a:tblPr>
              <a:tblGrid>
                <a:gridCol w="961708"/>
                <a:gridCol w="1617603"/>
                <a:gridCol w="6611996"/>
              </a:tblGrid>
              <a:tr h="370840">
                <a:tc rowSpan="9">
                  <a:txBody>
                    <a:bodyPr/>
                    <a:lstStyle/>
                    <a:p>
                      <a:pPr algn="ctr"/>
                      <a:r>
                        <a:rPr lang="fr-FR" sz="3600" dirty="0" smtClean="0">
                          <a:solidFill>
                            <a:schemeClr val="tx1">
                              <a:lumMod val="75000"/>
                              <a:lumOff val="25000"/>
                            </a:schemeClr>
                          </a:solidFill>
                        </a:rPr>
                        <a:t>Plan</a:t>
                      </a:r>
                      <a:endParaRPr lang="fr-FR" sz="36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indent="0" algn="ctr">
                        <a:buFont typeface="+mj-lt"/>
                        <a:buNone/>
                      </a:pPr>
                      <a:r>
                        <a:rPr lang="fr-FR" sz="2400" b="1" u="sng" dirty="0" smtClean="0">
                          <a:solidFill>
                            <a:schemeClr val="bg2">
                              <a:lumMod val="50000"/>
                            </a:schemeClr>
                          </a:solidFill>
                        </a:rPr>
                        <a:t>Partie I</a:t>
                      </a:r>
                      <a:endParaRPr lang="fr-FR" sz="2400" b="1" u="none" cap="small" dirty="0" smtClean="0">
                        <a:solidFill>
                          <a:schemeClr val="bg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mj-lt"/>
                        <a:buNone/>
                      </a:pPr>
                      <a:r>
                        <a:rPr lang="fr-FR" sz="2800" b="1" dirty="0" smtClean="0">
                          <a:solidFill>
                            <a:schemeClr val="bg2">
                              <a:lumMod val="50000"/>
                            </a:schemeClr>
                          </a:solidFill>
                        </a:rPr>
                        <a:t>Les « Dix Commandements » : </a:t>
                      </a:r>
                    </a:p>
                    <a:p>
                      <a:pPr marL="0" indent="0" algn="ctr">
                        <a:buFont typeface="+mj-lt"/>
                        <a:buNone/>
                      </a:pPr>
                      <a:r>
                        <a:rPr lang="fr-FR" sz="2000" b="1" cap="small" dirty="0" smtClean="0">
                          <a:solidFill>
                            <a:schemeClr val="bg2">
                              <a:lumMod val="50000"/>
                            </a:schemeClr>
                          </a:solidFill>
                        </a:rPr>
                        <a:t>Une alliance et une loi pour le peuple</a:t>
                      </a:r>
                      <a:endParaRPr lang="fr-FR" sz="2000" b="1" cap="none" dirty="0" smtClean="0">
                        <a:solidFill>
                          <a:schemeClr val="bg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914400" marR="0" lvl="2" indent="0" algn="l" defTabSz="457200" rtl="0" eaLnBrk="1" fontAlgn="auto" latinLnBrk="0" hangingPunct="1">
                        <a:lnSpc>
                          <a:spcPct val="100000"/>
                        </a:lnSpc>
                        <a:spcBef>
                          <a:spcPts val="0"/>
                        </a:spcBef>
                        <a:spcAft>
                          <a:spcPts val="0"/>
                        </a:spcAft>
                        <a:buClrTx/>
                        <a:buSzTx/>
                        <a:buFont typeface="+mj-lt"/>
                        <a:buNone/>
                        <a:tabLst/>
                        <a:defRPr/>
                      </a:pPr>
                      <a:endParaRPr lang="fr-FR" sz="1800" b="0" dirty="0" smtClean="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smtClean="0">
                          <a:solidFill>
                            <a:schemeClr val="accent3">
                              <a:lumMod val="75000"/>
                            </a:schemeClr>
                          </a:solidFill>
                        </a:rPr>
                        <a:t>Exode 20 v 1-17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dirty="0" smtClean="0">
                          <a:solidFill>
                            <a:schemeClr val="accent3">
                              <a:lumMod val="75000"/>
                            </a:schemeClr>
                          </a:solidFill>
                        </a:rPr>
                        <a:t>Les « 10 Paroles » - Point par point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914400" marR="0" lvl="2" indent="0" algn="l" defTabSz="457200" rtl="0" eaLnBrk="1" fontAlgn="auto" latinLnBrk="0" hangingPunct="1">
                        <a:lnSpc>
                          <a:spcPct val="100000"/>
                        </a:lnSpc>
                        <a:spcBef>
                          <a:spcPts val="0"/>
                        </a:spcBef>
                        <a:spcAft>
                          <a:spcPts val="0"/>
                        </a:spcAft>
                        <a:buClrTx/>
                        <a:buSzTx/>
                        <a:buFont typeface="+mj-lt"/>
                        <a:buNone/>
                        <a:tabLst/>
                        <a:defRPr/>
                      </a:pPr>
                      <a:endParaRPr lang="fr-FR" sz="1800" b="0" dirty="0" smtClean="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370840">
                <a:tc vMerge="1">
                  <a:txBody>
                    <a:bodyPr/>
                    <a:lstStyle/>
                    <a:p>
                      <a:endParaRPr lang="fr-FR"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fr-FR" sz="2400" b="0" i="0" u="sng" strike="noStrike" kern="1200" cap="none" spc="0" normalizeH="0" baseline="0" noProof="0" dirty="0" smtClean="0">
                          <a:ln>
                            <a:noFill/>
                          </a:ln>
                          <a:solidFill>
                            <a:srgbClr val="CFE2E7">
                              <a:lumMod val="50000"/>
                            </a:srgbClr>
                          </a:solidFill>
                          <a:effectLst/>
                          <a:uLnTx/>
                          <a:uFillTx/>
                          <a:latin typeface="+mn-lt"/>
                        </a:rPr>
                        <a:t>Partie II</a:t>
                      </a:r>
                      <a:endParaRPr kumimoji="0" lang="fr-FR" sz="2400" b="1" i="0" u="none" strike="noStrike" kern="1200" cap="small" spc="0" normalizeH="0" baseline="0" noProof="0" dirty="0" smtClean="0">
                        <a:ln>
                          <a:noFill/>
                        </a:ln>
                        <a:solidFill>
                          <a:srgbClr val="CFE2E7">
                            <a:lumMod val="50000"/>
                          </a:srgbClr>
                        </a:solidFill>
                        <a:effectLst/>
                        <a:uLnTx/>
                        <a:uFillTx/>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fr-FR" sz="2800" b="0" i="0" u="none" strike="noStrike" kern="1200" cap="none" spc="0" normalizeH="0" baseline="0" noProof="0" dirty="0" smtClean="0">
                          <a:ln>
                            <a:noFill/>
                          </a:ln>
                          <a:solidFill>
                            <a:srgbClr val="CFE2E7">
                              <a:lumMod val="50000"/>
                            </a:srgbClr>
                          </a:solidFill>
                          <a:effectLst/>
                          <a:uLnTx/>
                          <a:uFillTx/>
                          <a:latin typeface="+mn-lt"/>
                        </a:rPr>
                        <a:t>Des Dix Paroles à l’Evangile :</a:t>
                      </a:r>
                    </a:p>
                    <a:p>
                      <a:pPr marL="0" marR="0" lvl="0" indent="0" algn="ctr" defTabSz="457200" rtl="0" eaLnBrk="1" fontAlgn="auto" latinLnBrk="0" hangingPunct="1">
                        <a:lnSpc>
                          <a:spcPct val="100000"/>
                        </a:lnSpc>
                        <a:spcBef>
                          <a:spcPts val="0"/>
                        </a:spcBef>
                        <a:spcAft>
                          <a:spcPts val="0"/>
                        </a:spcAft>
                        <a:buClrTx/>
                        <a:buSzTx/>
                        <a:buFont typeface="+mj-lt"/>
                        <a:buNone/>
                        <a:tabLst/>
                        <a:defRPr/>
                      </a:pPr>
                      <a:r>
                        <a:rPr kumimoji="0" lang="fr-FR" sz="2000" b="0" i="0" u="none" strike="noStrike" kern="1200" cap="small" spc="0" normalizeH="0" baseline="0" noProof="0" dirty="0" smtClean="0">
                          <a:ln>
                            <a:noFill/>
                          </a:ln>
                          <a:solidFill>
                            <a:srgbClr val="CFE2E7">
                              <a:lumMod val="50000"/>
                            </a:srgbClr>
                          </a:solidFill>
                          <a:effectLst/>
                          <a:uLnTx/>
                          <a:uFillTx/>
                          <a:latin typeface="+mn-lt"/>
                        </a:rPr>
                        <a:t>LA LOI, LA NOUVELLE ALLIANCE ET L’ETHIQUE CHRETIENNE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2083">
                <a:tc vMerge="1">
                  <a:txBody>
                    <a:bodyPr/>
                    <a:lstStyle/>
                    <a:p>
                      <a:pPr algn="ctr"/>
                      <a:endParaRPr lang="fr-FR" sz="18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endParaRPr kumimoji="0" lang="fr-FR" sz="1800" b="1" i="0" u="none" strike="noStrike" kern="1200" cap="small" spc="0" normalizeH="0" baseline="0" noProof="0" dirty="0" smtClean="0">
                        <a:ln>
                          <a:noFill/>
                        </a:ln>
                        <a:solidFill>
                          <a:srgbClr val="CFE2E7">
                            <a:lumMod val="50000"/>
                          </a:srgbClr>
                        </a:solidFill>
                        <a:effectLst/>
                        <a:uLnTx/>
                        <a:uFillTx/>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endParaRPr kumimoji="0" lang="fr-FR" sz="1800" b="0" i="0" u="none" strike="noStrike" kern="1200" cap="small" spc="0" normalizeH="0" baseline="0" noProof="0" dirty="0" smtClean="0">
                        <a:ln>
                          <a:noFill/>
                        </a:ln>
                        <a:solidFill>
                          <a:srgbClr val="CFE2E7">
                            <a:lumMod val="50000"/>
                          </a:srgbClr>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pPr algn="ctr"/>
                      <a:endParaRPr lang="fr-FR" sz="36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1200" noProof="0" dirty="0" smtClean="0">
                          <a:solidFill>
                            <a:schemeClr val="accent3">
                              <a:lumMod val="75000"/>
                            </a:schemeClr>
                          </a:solidFill>
                          <a:latin typeface="+mn-lt"/>
                          <a:ea typeface="+mn-ea"/>
                          <a:cs typeface="+mn-cs"/>
                        </a:rPr>
                        <a:t>Jésus et la loi : le sermon sur la montagne ou la loi accomplie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mj-lt"/>
                        <a:buNone/>
                        <a:tabLst/>
                        <a:defRPr/>
                      </a:pPr>
                      <a:endParaRPr kumimoji="0" lang="fr-FR" sz="2000" b="0" i="0" u="none" strike="noStrike" kern="1200" cap="small" spc="0" normalizeH="0" baseline="0" noProof="0" dirty="0" smtClean="0">
                        <a:ln>
                          <a:noFill/>
                        </a:ln>
                        <a:solidFill>
                          <a:srgbClr val="CFE2E7">
                            <a:lumMod val="50000"/>
                          </a:srgbClr>
                        </a:solidFill>
                        <a:effectLst/>
                        <a:uLnTx/>
                        <a:uFillTx/>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pPr algn="ctr"/>
                      <a:endParaRPr lang="fr-FR" sz="3600" dirty="0">
                        <a:solidFill>
                          <a:schemeClr val="tx1">
                            <a:lumMod val="75000"/>
                            <a:lumOff val="2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kern="1200" noProof="0" dirty="0" smtClean="0">
                          <a:solidFill>
                            <a:schemeClr val="accent3">
                              <a:lumMod val="75000"/>
                            </a:schemeClr>
                          </a:solidFill>
                          <a:latin typeface="+mn-lt"/>
                          <a:ea typeface="+mn-ea"/>
                          <a:cs typeface="+mn-cs"/>
                        </a:rPr>
                        <a:t>La loi et l’éthique chrétienne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800" b="0" kern="1200" noProof="0" dirty="0" smtClean="0">
                        <a:solidFill>
                          <a:schemeClr val="accent3">
                            <a:lumMod val="7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08406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157800"/>
            <a:ext cx="9278112" cy="4227759"/>
          </a:xfrm>
        </p:spPr>
        <p:txBody>
          <a:bodyPr anchor="ctr">
            <a:normAutofit/>
          </a:bodyPr>
          <a:lstStyle/>
          <a:p>
            <a:pPr algn="just">
              <a:spcBef>
                <a:spcPts val="600"/>
              </a:spcBef>
              <a:spcAft>
                <a:spcPts val="600"/>
              </a:spcAft>
            </a:pPr>
            <a:r>
              <a:rPr lang="fr-FR" sz="2000" cap="small" dirty="0"/>
              <a:t>Radicalité du message de l’évangile : l’aujourd’hui de la </a:t>
            </a:r>
            <a:r>
              <a:rPr lang="fr-FR" sz="2000" cap="small" dirty="0" smtClean="0"/>
              <a:t>loi</a:t>
            </a:r>
          </a:p>
          <a:p>
            <a:pPr marL="685800" lvl="1" algn="just">
              <a:spcAft>
                <a:spcPts val="600"/>
              </a:spcAft>
              <a:buFont typeface="Wingdings" panose="05000000000000000000" pitchFamily="2" charset="2"/>
              <a:buChar char="q"/>
            </a:pPr>
            <a:r>
              <a:rPr lang="fr-FR" sz="1800" b="1" dirty="0"/>
              <a:t>Matt </a:t>
            </a:r>
            <a:r>
              <a:rPr lang="fr-FR" sz="1800" b="1" dirty="0" smtClean="0"/>
              <a:t>22 v36-37</a:t>
            </a:r>
            <a:r>
              <a:rPr lang="fr-FR" sz="1800" dirty="0"/>
              <a:t> :Quel est le grand commandement dans la loi </a:t>
            </a:r>
            <a:r>
              <a:rPr lang="fr-FR" sz="1800" dirty="0" smtClean="0"/>
              <a:t>?</a:t>
            </a:r>
          </a:p>
          <a:p>
            <a:pPr marL="400050" lvl="1" indent="0" algn="just">
              <a:spcAft>
                <a:spcPts val="1800"/>
              </a:spcAft>
              <a:buNone/>
            </a:pPr>
            <a:r>
              <a:rPr lang="fr-FR" sz="1800" i="1" dirty="0" smtClean="0"/>
              <a:t>Jésus </a:t>
            </a:r>
            <a:r>
              <a:rPr lang="fr-FR" sz="1800" i="1" dirty="0"/>
              <a:t>lui dit : « tu aimeras le Seigneur ton Dieu de tout ton cœur, et de toute ton âme, et de toute ta pensée ». C’est là le grand et premier commandement. Et le second lui est semblable : « tu aimeras ton prochain comme toi-même ». De ces deux commandements dépendent la loi tout entière et les prophètes.</a:t>
            </a:r>
          </a:p>
          <a:p>
            <a:pPr lvl="2" indent="-285750" algn="just">
              <a:spcAft>
                <a:spcPts val="600"/>
              </a:spcAft>
              <a:buFont typeface="Wingdings" panose="05000000000000000000" pitchFamily="2" charset="2"/>
              <a:buChar char="ü"/>
            </a:pPr>
            <a:r>
              <a:rPr lang="fr-FR" sz="1600" dirty="0"/>
              <a:t>L’amour pour Dieu implique toute la personne : cœur ,âme, esprit – intelligence, émotion, </a:t>
            </a:r>
            <a:r>
              <a:rPr lang="fr-FR" sz="1600" dirty="0" smtClean="0"/>
              <a:t>volonté</a:t>
            </a:r>
            <a:endParaRPr lang="fr-FR" sz="1600" dirty="0"/>
          </a:p>
          <a:p>
            <a:pPr lvl="2" indent="-285750" algn="just">
              <a:spcBef>
                <a:spcPts val="600"/>
              </a:spcBef>
              <a:spcAft>
                <a:spcPts val="600"/>
              </a:spcAft>
              <a:buFont typeface="Wingdings" panose="05000000000000000000" pitchFamily="2" charset="2"/>
              <a:buChar char="ü"/>
            </a:pPr>
            <a:r>
              <a:rPr lang="fr-FR" sz="1600" dirty="0"/>
              <a:t>Distinguer les deux commandements –semblables mais </a:t>
            </a:r>
            <a:r>
              <a:rPr lang="fr-FR" sz="1600" dirty="0" smtClean="0"/>
              <a:t>différents</a:t>
            </a:r>
          </a:p>
          <a:p>
            <a:pPr lvl="2" indent="-285750" algn="just">
              <a:spcBef>
                <a:spcPts val="600"/>
              </a:spcBef>
              <a:spcAft>
                <a:spcPts val="600"/>
              </a:spcAft>
              <a:buFont typeface="Wingdings" panose="05000000000000000000" pitchFamily="2" charset="2"/>
              <a:buChar char="ü"/>
            </a:pPr>
            <a:r>
              <a:rPr lang="fr-FR" sz="1600" dirty="0" smtClean="0"/>
              <a:t>L’amour </a:t>
            </a:r>
            <a:r>
              <a:rPr lang="fr-FR" sz="1600" dirty="0"/>
              <a:t>de Dieu est </a:t>
            </a:r>
            <a:r>
              <a:rPr lang="fr-FR" sz="1600" dirty="0" smtClean="0"/>
              <a:t>premier, à </a:t>
            </a:r>
            <a:r>
              <a:rPr lang="fr-FR" sz="1600" dirty="0"/>
              <a:t>l’origine de l’amour du prochain comme un fruit</a:t>
            </a:r>
          </a:p>
        </p:txBody>
      </p:sp>
      <p:sp>
        <p:nvSpPr>
          <p:cNvPr id="8" name="ZoneTexte 7"/>
          <p:cNvSpPr txBox="1"/>
          <p:nvPr/>
        </p:nvSpPr>
        <p:spPr>
          <a:xfrm>
            <a:off x="2226500" y="1685365"/>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spTree>
    <p:extLst>
      <p:ext uri="{BB962C8B-B14F-4D97-AF65-F5344CB8AC3E}">
        <p14:creationId xmlns:p14="http://schemas.microsoft.com/office/powerpoint/2010/main" val="27888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208440"/>
            <a:ext cx="9278112" cy="4293131"/>
          </a:xfrm>
        </p:spPr>
        <p:txBody>
          <a:bodyPr anchor="ctr">
            <a:normAutofit lnSpcReduction="10000"/>
          </a:bodyPr>
          <a:lstStyle/>
          <a:p>
            <a:pPr algn="just">
              <a:spcBef>
                <a:spcPts val="0"/>
              </a:spcBef>
              <a:spcAft>
                <a:spcPts val="1200"/>
              </a:spcAft>
            </a:pPr>
            <a:r>
              <a:rPr lang="fr-FR" sz="2000" cap="small" dirty="0"/>
              <a:t>Radicalité du message de l’évangile : l’aujourd’hui de la </a:t>
            </a:r>
            <a:r>
              <a:rPr lang="fr-FR" sz="2000" cap="small" dirty="0" smtClean="0"/>
              <a:t>loi</a:t>
            </a:r>
          </a:p>
          <a:p>
            <a:pPr marL="685800" lvl="1" algn="just">
              <a:spcBef>
                <a:spcPts val="600"/>
              </a:spcBef>
              <a:spcAft>
                <a:spcPts val="600"/>
              </a:spcAft>
              <a:buFont typeface="Wingdings" panose="05000000000000000000" pitchFamily="2" charset="2"/>
              <a:buChar char="q"/>
            </a:pPr>
            <a:r>
              <a:rPr lang="fr-FR" sz="1800" b="1" dirty="0"/>
              <a:t>Marc </a:t>
            </a:r>
            <a:r>
              <a:rPr lang="fr-FR" sz="1800" b="1" dirty="0" smtClean="0"/>
              <a:t>12 v28-34</a:t>
            </a:r>
            <a:r>
              <a:rPr lang="fr-FR" sz="1800" dirty="0"/>
              <a:t> : </a:t>
            </a:r>
            <a:r>
              <a:rPr lang="fr-FR" sz="1800" i="1" dirty="0"/>
              <a:t>Un spécialiste de la loi demande à Jésus : quel est le </a:t>
            </a:r>
            <a:r>
              <a:rPr lang="fr-FR" sz="1800" b="1" i="1" dirty="0"/>
              <a:t>premier</a:t>
            </a:r>
            <a:r>
              <a:rPr lang="fr-FR" sz="1800" i="1" dirty="0"/>
              <a:t> de tous les commandements ?	Jésus répondit : « Voici le premier : Ecoute, Israël, le Seigneur notre Dieu, est l’unique Seigneur et tu aimeras le 	Seigneur ton Dieu, de tout ton cœur, de toute ton âme, de toute ta pensée et de toute ta force. Voici le 	deuxième : tu aimeras ton prochain comme toi-même. </a:t>
            </a:r>
            <a:r>
              <a:rPr lang="fr-FR" sz="1800" b="1" i="1" dirty="0"/>
              <a:t>Il n’y a pas d’autres commandements plus grands .</a:t>
            </a:r>
          </a:p>
          <a:p>
            <a:pPr lvl="2" indent="-285750" algn="just">
              <a:spcBef>
                <a:spcPts val="1200"/>
              </a:spcBef>
              <a:spcAft>
                <a:spcPts val="600"/>
              </a:spcAft>
              <a:buFont typeface="Wingdings" panose="05000000000000000000" pitchFamily="2" charset="2"/>
              <a:buChar char="ü"/>
            </a:pPr>
            <a:r>
              <a:rPr lang="fr-FR" sz="1600" dirty="0" err="1" smtClean="0"/>
              <a:t>Deut</a:t>
            </a:r>
            <a:r>
              <a:rPr lang="fr-FR" sz="1600" dirty="0" smtClean="0"/>
              <a:t> </a:t>
            </a:r>
            <a:r>
              <a:rPr lang="fr-FR" sz="1600" dirty="0"/>
              <a:t>6 v4 : </a:t>
            </a:r>
            <a:r>
              <a:rPr lang="fr-FR" sz="1600" i="1" dirty="0"/>
              <a:t>Ecoute Israël …un seul (unique ) Seigneur</a:t>
            </a:r>
          </a:p>
          <a:p>
            <a:pPr lvl="2" indent="-285750" algn="just">
              <a:spcAft>
                <a:spcPts val="600"/>
              </a:spcAft>
              <a:buFont typeface="Wingdings" panose="05000000000000000000" pitchFamily="2" charset="2"/>
              <a:buChar char="ü"/>
            </a:pPr>
            <a:r>
              <a:rPr lang="fr-FR" sz="1600" b="1" i="1" dirty="0"/>
              <a:t>tu aimeras </a:t>
            </a:r>
            <a:r>
              <a:rPr lang="fr-FR" sz="1600" dirty="0"/>
              <a:t>=</a:t>
            </a:r>
            <a:r>
              <a:rPr lang="fr-FR" sz="1600" b="1" dirty="0"/>
              <a:t> </a:t>
            </a:r>
            <a:r>
              <a:rPr lang="fr-FR" sz="1600" dirty="0"/>
              <a:t>La loi est </a:t>
            </a:r>
            <a:r>
              <a:rPr lang="fr-FR" sz="1600" dirty="0" smtClean="0"/>
              <a:t>fondamentalement </a:t>
            </a:r>
            <a:r>
              <a:rPr lang="fr-FR" sz="1600" dirty="0"/>
              <a:t>positive : les interdits</a:t>
            </a:r>
            <a:r>
              <a:rPr lang="fr-FR" sz="1600" dirty="0" smtClean="0"/>
              <a:t>.</a:t>
            </a:r>
          </a:p>
          <a:p>
            <a:pPr lvl="2" indent="-285750" algn="just">
              <a:spcAft>
                <a:spcPts val="600"/>
              </a:spcAft>
              <a:buFont typeface="Wingdings" panose="05000000000000000000" pitchFamily="2" charset="2"/>
              <a:buChar char="ü"/>
            </a:pPr>
            <a:r>
              <a:rPr lang="fr-FR" sz="1600" b="1" dirty="0"/>
              <a:t>pas d’autres commandements plus grands </a:t>
            </a:r>
            <a:r>
              <a:rPr lang="fr-FR" sz="1600" dirty="0"/>
              <a:t>	</a:t>
            </a:r>
            <a:endParaRPr lang="fr-FR" sz="1600" dirty="0" smtClean="0"/>
          </a:p>
          <a:p>
            <a:pPr marL="1314450" lvl="3" indent="0" algn="just">
              <a:spcAft>
                <a:spcPts val="600"/>
              </a:spcAft>
              <a:buNone/>
            </a:pPr>
            <a:r>
              <a:rPr lang="fr-FR" sz="1600" dirty="0" smtClean="0">
                <a:sym typeface="Wingdings" panose="05000000000000000000" pitchFamily="2" charset="2"/>
              </a:rPr>
              <a:t> </a:t>
            </a:r>
            <a:r>
              <a:rPr lang="fr-FR" sz="1600" dirty="0" smtClean="0"/>
              <a:t>maintien des interdits mais l’amour  les précède et les dépasse</a:t>
            </a:r>
            <a:endParaRPr lang="fr-FR" sz="1600" dirty="0"/>
          </a:p>
        </p:txBody>
      </p:sp>
      <p:sp>
        <p:nvSpPr>
          <p:cNvPr id="8" name="ZoneTexte 7"/>
          <p:cNvSpPr txBox="1"/>
          <p:nvPr/>
        </p:nvSpPr>
        <p:spPr>
          <a:xfrm>
            <a:off x="2226500" y="1685365"/>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spTree>
    <p:extLst>
      <p:ext uri="{BB962C8B-B14F-4D97-AF65-F5344CB8AC3E}">
        <p14:creationId xmlns:p14="http://schemas.microsoft.com/office/powerpoint/2010/main" val="94358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0420" y="342958"/>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1875258"/>
            <a:ext cx="9739528" cy="1005102"/>
          </a:xfrm>
        </p:spPr>
        <p:txBody>
          <a:bodyPr anchor="t">
            <a:normAutofit/>
          </a:bodyPr>
          <a:lstStyle/>
          <a:p>
            <a:pPr algn="just">
              <a:spcBef>
                <a:spcPts val="0"/>
              </a:spcBef>
              <a:spcAft>
                <a:spcPts val="600"/>
              </a:spcAft>
            </a:pPr>
            <a:r>
              <a:rPr lang="fr-FR" sz="2000" cap="small" dirty="0"/>
              <a:t>Radicalité du message de l’évangile : l’aujourd’hui de la </a:t>
            </a:r>
            <a:r>
              <a:rPr lang="fr-FR" sz="2000" cap="small" dirty="0" smtClean="0"/>
              <a:t>loi</a:t>
            </a:r>
          </a:p>
          <a:p>
            <a:pPr marL="685800" lvl="1" algn="just">
              <a:buFont typeface="Wingdings" panose="05000000000000000000" pitchFamily="2" charset="2"/>
              <a:buChar char="q"/>
            </a:pPr>
            <a:r>
              <a:rPr lang="fr-FR" sz="1900" b="1" dirty="0"/>
              <a:t>Luc 10.25-28</a:t>
            </a:r>
            <a:r>
              <a:rPr lang="fr-FR" sz="1900" dirty="0"/>
              <a:t> : </a:t>
            </a:r>
            <a:endParaRPr lang="fr-FR" sz="1900" dirty="0" smtClean="0"/>
          </a:p>
        </p:txBody>
      </p:sp>
      <p:sp>
        <p:nvSpPr>
          <p:cNvPr id="8" name="ZoneTexte 7"/>
          <p:cNvSpPr txBox="1"/>
          <p:nvPr/>
        </p:nvSpPr>
        <p:spPr>
          <a:xfrm>
            <a:off x="2226500" y="1414187"/>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graphicFrame>
        <p:nvGraphicFramePr>
          <p:cNvPr id="4" name="Tableau 3"/>
          <p:cNvGraphicFramePr>
            <a:graphicFrameLocks noGrp="1"/>
          </p:cNvGraphicFramePr>
          <p:nvPr>
            <p:extLst>
              <p:ext uri="{D42A27DB-BD31-4B8C-83A1-F6EECF244321}">
                <p14:modId xmlns:p14="http://schemas.microsoft.com/office/powerpoint/2010/main" val="2599675361"/>
              </p:ext>
            </p:extLst>
          </p:nvPr>
        </p:nvGraphicFramePr>
        <p:xfrm>
          <a:off x="1965960" y="2937086"/>
          <a:ext cx="10044593" cy="3307080"/>
        </p:xfrm>
        <a:graphic>
          <a:graphicData uri="http://schemas.openxmlformats.org/drawingml/2006/table">
            <a:tbl>
              <a:tblPr firstRow="1" bandRow="1">
                <a:tableStyleId>{5C22544A-7EE6-4342-B048-85BDC9FD1C3A}</a:tableStyleId>
              </a:tblPr>
              <a:tblGrid>
                <a:gridCol w="4640580"/>
                <a:gridCol w="548640"/>
                <a:gridCol w="4855373"/>
              </a:tblGrid>
              <a:tr h="370840">
                <a:tc>
                  <a:txBody>
                    <a:bodyPr/>
                    <a:lstStyle/>
                    <a:p>
                      <a:r>
                        <a:rPr lang="fr-FR" b="0" dirty="0" smtClean="0">
                          <a:solidFill>
                            <a:schemeClr val="tx1">
                              <a:lumMod val="75000"/>
                              <a:lumOff val="25000"/>
                            </a:schemeClr>
                          </a:solidFill>
                        </a:rPr>
                        <a:t>« que dois-je faire pour hériter de la vie éternelle ? ». </a:t>
                      </a:r>
                      <a:endParaRPr lang="fr-FR" b="0"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1">
                              <a:lumMod val="75000"/>
                              <a:lumOff val="25000"/>
                            </a:schemeClr>
                          </a:solidFill>
                          <a:sym typeface="Wingdings" panose="05000000000000000000" pitchFamily="2" charset="2"/>
                        </a:rPr>
                        <a:t></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kern="1200" dirty="0" smtClean="0">
                          <a:solidFill>
                            <a:schemeClr val="tx1">
                              <a:lumMod val="75000"/>
                              <a:lumOff val="25000"/>
                            </a:schemeClr>
                          </a:solidFill>
                          <a:latin typeface="+mn-lt"/>
                          <a:ea typeface="+mn-ea"/>
                          <a:cs typeface="+mn-cs"/>
                        </a:rPr>
                        <a:t>Le mérite ou  la grâce sans condition ?</a:t>
                      </a:r>
                    </a:p>
                    <a:p>
                      <a:endParaRPr lang="fr-FR" sz="1800" b="0" kern="1200" dirty="0">
                        <a:solidFill>
                          <a:schemeClr val="tx1">
                            <a:lumMod val="75000"/>
                            <a:lumOff val="2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fr-FR" dirty="0" smtClean="0">
                          <a:solidFill>
                            <a:schemeClr val="tx1">
                              <a:lumMod val="75000"/>
                              <a:lumOff val="25000"/>
                            </a:schemeClr>
                          </a:solidFill>
                        </a:rPr>
                        <a:t>Tu aimeras …Fais cela et tu vivras : </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1">
                              <a:lumMod val="75000"/>
                              <a:lumOff val="25000"/>
                            </a:schemeClr>
                          </a:solidFill>
                          <a:sym typeface="Wingdings" panose="05000000000000000000" pitchFamily="2" charset="2"/>
                        </a:rPr>
                        <a:t></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kern="1200" dirty="0" smtClean="0">
                          <a:solidFill>
                            <a:schemeClr val="tx1">
                              <a:lumMod val="75000"/>
                              <a:lumOff val="25000"/>
                            </a:schemeClr>
                          </a:solidFill>
                          <a:latin typeface="+mn-lt"/>
                          <a:ea typeface="+mn-ea"/>
                          <a:cs typeface="+mn-cs"/>
                        </a:rPr>
                        <a:t>la loi est un chemin de vie dans la relation à l’autre</a:t>
                      </a:r>
                    </a:p>
                    <a:p>
                      <a:endParaRPr lang="fr-FR" sz="1800" b="0" kern="1200" dirty="0" smtClean="0">
                        <a:solidFill>
                          <a:schemeClr val="tx1">
                            <a:lumMod val="75000"/>
                            <a:lumOff val="2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ctr"/>
                      <a:r>
                        <a:rPr lang="fr-FR" sz="1800" b="1" kern="1200" dirty="0" smtClean="0">
                          <a:solidFill>
                            <a:schemeClr val="tx1">
                              <a:lumMod val="75000"/>
                              <a:lumOff val="25000"/>
                            </a:schemeClr>
                          </a:solidFill>
                          <a:latin typeface="+mn-lt"/>
                          <a:ea typeface="+mn-ea"/>
                          <a:cs typeface="+mn-cs"/>
                        </a:rPr>
                        <a:t>La parabole du bon samaritain : qui est mon prochain ? comment l’aimer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r>
              <a:tr h="370840">
                <a:tc>
                  <a:txBody>
                    <a:bodyPr/>
                    <a:lstStyle/>
                    <a:p>
                      <a:r>
                        <a:rPr lang="fr-FR" dirty="0" smtClean="0">
                          <a:solidFill>
                            <a:schemeClr val="tx1">
                              <a:lumMod val="75000"/>
                              <a:lumOff val="25000"/>
                            </a:schemeClr>
                          </a:solidFill>
                        </a:rPr>
                        <a:t>« Et qui est mon prochain?...	</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1">
                              <a:lumMod val="75000"/>
                              <a:lumOff val="25000"/>
                            </a:schemeClr>
                          </a:solidFill>
                          <a:sym typeface="Wingdings" panose="05000000000000000000" pitchFamily="2" charset="2"/>
                        </a:rPr>
                        <a:t></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kern="1200" dirty="0" smtClean="0">
                          <a:solidFill>
                            <a:schemeClr val="tx1">
                              <a:lumMod val="75000"/>
                              <a:lumOff val="25000"/>
                            </a:schemeClr>
                          </a:solidFill>
                          <a:latin typeface="+mn-lt"/>
                          <a:ea typeface="+mn-ea"/>
                          <a:cs typeface="+mn-cs"/>
                        </a:rPr>
                        <a:t>Celui que je croise sur mon chemin</a:t>
                      </a:r>
                      <a:endParaRPr lang="fr-FR" sz="1800" b="0" kern="1200" dirty="0">
                        <a:solidFill>
                          <a:schemeClr val="tx1">
                            <a:lumMod val="75000"/>
                            <a:lumOff val="2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fr-FR" dirty="0" smtClean="0">
                          <a:solidFill>
                            <a:schemeClr val="tx1">
                              <a:lumMod val="75000"/>
                              <a:lumOff val="25000"/>
                            </a:schemeClr>
                          </a:solidFill>
                        </a:rPr>
                        <a:t>Un samaritain fut rempli de compassion </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1">
                              <a:lumMod val="75000"/>
                              <a:lumOff val="25000"/>
                            </a:schemeClr>
                          </a:solidFill>
                          <a:sym typeface="Wingdings" panose="05000000000000000000" pitchFamily="2" charset="2"/>
                        </a:rPr>
                        <a:t></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kern="1200" dirty="0" smtClean="0">
                          <a:solidFill>
                            <a:schemeClr val="tx1">
                              <a:lumMod val="75000"/>
                              <a:lumOff val="25000"/>
                            </a:schemeClr>
                          </a:solidFill>
                          <a:latin typeface="+mn-lt"/>
                          <a:ea typeface="+mn-ea"/>
                          <a:cs typeface="+mn-cs"/>
                        </a:rPr>
                        <a:t>discours théologique ou compassion active</a:t>
                      </a:r>
                      <a:endParaRPr lang="fr-FR" sz="1800" b="0" kern="1200" dirty="0">
                        <a:solidFill>
                          <a:schemeClr val="tx1">
                            <a:lumMod val="75000"/>
                            <a:lumOff val="2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fr-FR" dirty="0" smtClean="0">
                          <a:solidFill>
                            <a:schemeClr val="tx1">
                              <a:lumMod val="75000"/>
                              <a:lumOff val="25000"/>
                            </a:schemeClr>
                          </a:solidFill>
                        </a:rPr>
                        <a:t>Jésus lui dit </a:t>
                      </a:r>
                      <a:r>
                        <a:rPr lang="fr-FR" b="1" dirty="0" smtClean="0">
                          <a:solidFill>
                            <a:schemeClr val="tx1">
                              <a:lumMod val="75000"/>
                              <a:lumOff val="25000"/>
                            </a:schemeClr>
                          </a:solidFill>
                        </a:rPr>
                        <a:t>: Toi,  fait de même</a:t>
                      </a:r>
                      <a:endParaRPr lang="fr-FR" b="1"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tx1">
                              <a:lumMod val="75000"/>
                              <a:lumOff val="25000"/>
                            </a:schemeClr>
                          </a:solidFill>
                          <a:sym typeface="Wingdings" panose="05000000000000000000" pitchFamily="2" charset="2"/>
                        </a:rPr>
                        <a:t></a:t>
                      </a:r>
                      <a:endParaRPr lang="fr-FR"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800" b="0" kern="1200" dirty="0" smtClean="0">
                          <a:solidFill>
                            <a:schemeClr val="tx1">
                              <a:lumMod val="75000"/>
                              <a:lumOff val="25000"/>
                            </a:schemeClr>
                          </a:solidFill>
                          <a:latin typeface="+mn-lt"/>
                          <a:ea typeface="+mn-ea"/>
                          <a:cs typeface="+mn-cs"/>
                        </a:rPr>
                        <a:t>tu aimeras = fais cela</a:t>
                      </a:r>
                      <a:endParaRPr lang="fr-FR" sz="1800" b="0" kern="1200" dirty="0">
                        <a:solidFill>
                          <a:schemeClr val="tx1">
                            <a:lumMod val="75000"/>
                            <a:lumOff val="2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747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118116"/>
            <a:ext cx="9278112" cy="3972133"/>
          </a:xfrm>
        </p:spPr>
        <p:txBody>
          <a:bodyPr anchor="ctr">
            <a:normAutofit/>
          </a:bodyPr>
          <a:lstStyle/>
          <a:p>
            <a:pPr algn="just">
              <a:spcBef>
                <a:spcPts val="0"/>
              </a:spcBef>
              <a:spcAft>
                <a:spcPts val="1200"/>
              </a:spcAft>
            </a:pPr>
            <a:r>
              <a:rPr lang="fr-FR" sz="2000" cap="small" dirty="0"/>
              <a:t>Radicalité du message de l’évangile : l’aujourd’hui de la </a:t>
            </a:r>
            <a:r>
              <a:rPr lang="fr-FR" sz="2000" cap="small" dirty="0" smtClean="0"/>
              <a:t>loi</a:t>
            </a:r>
          </a:p>
          <a:p>
            <a:pPr marL="685800" lvl="1" algn="just">
              <a:spcBef>
                <a:spcPts val="600"/>
              </a:spcBef>
              <a:spcAft>
                <a:spcPts val="600"/>
              </a:spcAft>
              <a:buFont typeface="Wingdings" panose="05000000000000000000" pitchFamily="2" charset="2"/>
              <a:buChar char="q"/>
            </a:pPr>
            <a:r>
              <a:rPr lang="fr-FR" sz="1800" b="1" dirty="0" smtClean="0"/>
              <a:t>Conclusion</a:t>
            </a:r>
          </a:p>
          <a:p>
            <a:pPr lvl="2" algn="just">
              <a:spcBef>
                <a:spcPts val="600"/>
              </a:spcBef>
              <a:spcAft>
                <a:spcPts val="600"/>
              </a:spcAft>
              <a:buFont typeface="Wingdings" panose="05000000000000000000" pitchFamily="2" charset="2"/>
              <a:buChar char="ü"/>
            </a:pPr>
            <a:r>
              <a:rPr lang="fr-FR" dirty="0"/>
              <a:t>Jésus seul a accomplit la loi pleinement </a:t>
            </a:r>
            <a:endParaRPr lang="fr-FR" dirty="0" smtClean="0"/>
          </a:p>
          <a:p>
            <a:pPr lvl="2" algn="just">
              <a:spcBef>
                <a:spcPts val="600"/>
              </a:spcBef>
              <a:spcAft>
                <a:spcPts val="600"/>
              </a:spcAft>
              <a:buFont typeface="Wingdings" panose="05000000000000000000" pitchFamily="2" charset="2"/>
              <a:buChar char="ü"/>
            </a:pPr>
            <a:r>
              <a:rPr lang="fr-FR" dirty="0" smtClean="0"/>
              <a:t>Jésus s’oppose aux dérives  </a:t>
            </a:r>
            <a:r>
              <a:rPr lang="fr-FR" dirty="0"/>
              <a:t>de l’attachement à la loi </a:t>
            </a:r>
            <a:r>
              <a:rPr lang="fr-FR" dirty="0" smtClean="0"/>
              <a:t>(l’observance </a:t>
            </a:r>
            <a:r>
              <a:rPr lang="fr-FR" dirty="0"/>
              <a:t>stricte et littérale et l’exégèse intellectuelle détachée de sa mise en pratique</a:t>
            </a:r>
            <a:r>
              <a:rPr lang="fr-FR" dirty="0" smtClean="0"/>
              <a:t>)</a:t>
            </a:r>
          </a:p>
          <a:p>
            <a:pPr lvl="2" algn="just">
              <a:spcBef>
                <a:spcPts val="600"/>
              </a:spcBef>
              <a:spcAft>
                <a:spcPts val="600"/>
              </a:spcAft>
              <a:buFont typeface="Wingdings" panose="05000000000000000000" pitchFamily="2" charset="2"/>
              <a:buChar char="ü"/>
            </a:pPr>
            <a:r>
              <a:rPr lang="fr-FR" dirty="0"/>
              <a:t>La  loi est accomplie à travers l’attachement et la communion avec Dieu et </a:t>
            </a:r>
            <a:r>
              <a:rPr lang="fr-FR" dirty="0" smtClean="0"/>
              <a:t>Jésus-Christ</a:t>
            </a:r>
            <a:endParaRPr lang="fr-FR" dirty="0"/>
          </a:p>
          <a:p>
            <a:pPr lvl="2" indent="-285750" algn="just">
              <a:spcBef>
                <a:spcPts val="600"/>
              </a:spcBef>
              <a:spcAft>
                <a:spcPts val="600"/>
              </a:spcAft>
              <a:buFont typeface="Wingdings" panose="05000000000000000000" pitchFamily="2" charset="2"/>
              <a:buChar char="ü"/>
            </a:pPr>
            <a:r>
              <a:rPr lang="fr-FR" dirty="0" smtClean="0"/>
              <a:t>Jésus </a:t>
            </a:r>
            <a:r>
              <a:rPr lang="fr-FR" dirty="0"/>
              <a:t>montre un mobile supérieur, la foi et l’amour</a:t>
            </a:r>
          </a:p>
          <a:p>
            <a:pPr lvl="2" indent="-285750" algn="just">
              <a:spcBef>
                <a:spcPts val="600"/>
              </a:spcBef>
              <a:spcAft>
                <a:spcPts val="600"/>
              </a:spcAft>
              <a:buFont typeface="Wingdings" panose="05000000000000000000" pitchFamily="2" charset="2"/>
              <a:buChar char="ü"/>
            </a:pPr>
            <a:r>
              <a:rPr lang="fr-FR" dirty="0" smtClean="0"/>
              <a:t>La </a:t>
            </a:r>
            <a:r>
              <a:rPr lang="fr-FR" dirty="0"/>
              <a:t>loi est centrée sur la personne et le bien du prochain – la règle </a:t>
            </a:r>
            <a:r>
              <a:rPr lang="fr-FR" dirty="0" smtClean="0"/>
              <a:t>d’or (</a:t>
            </a:r>
            <a:r>
              <a:rPr lang="fr-FR" dirty="0"/>
              <a:t>Matt </a:t>
            </a:r>
            <a:r>
              <a:rPr lang="fr-FR" dirty="0" smtClean="0"/>
              <a:t>7 v12).</a:t>
            </a:r>
            <a:endParaRPr lang="fr-FR" dirty="0"/>
          </a:p>
        </p:txBody>
      </p:sp>
      <p:sp>
        <p:nvSpPr>
          <p:cNvPr id="8" name="ZoneTexte 7"/>
          <p:cNvSpPr txBox="1"/>
          <p:nvPr/>
        </p:nvSpPr>
        <p:spPr>
          <a:xfrm>
            <a:off x="2226500" y="1685365"/>
            <a:ext cx="8795068" cy="415498"/>
          </a:xfrm>
          <a:prstGeom prst="rect">
            <a:avLst/>
          </a:prstGeom>
          <a:noFill/>
        </p:spPr>
        <p:txBody>
          <a:bodyPr wrap="square" rtlCol="0">
            <a:spAutoFit/>
          </a:bodyPr>
          <a:lstStyle/>
          <a:p>
            <a:pPr marL="342900" indent="-342900">
              <a:buFont typeface="+mj-lt"/>
              <a:buAutoNum type="alphaUcPeriod"/>
            </a:pPr>
            <a:r>
              <a:rPr lang="fr-FR" sz="2100" b="1" dirty="0">
                <a:solidFill>
                  <a:schemeClr val="tx1">
                    <a:lumMod val="75000"/>
                    <a:lumOff val="25000"/>
                  </a:schemeClr>
                </a:solidFill>
              </a:rPr>
              <a:t>Jésus et la loi : le sermon sur la montagne ou la loi accomplie</a:t>
            </a:r>
          </a:p>
        </p:txBody>
      </p:sp>
    </p:spTree>
    <p:extLst>
      <p:ext uri="{BB962C8B-B14F-4D97-AF65-F5344CB8AC3E}">
        <p14:creationId xmlns:p14="http://schemas.microsoft.com/office/powerpoint/2010/main" val="7863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459414"/>
            <a:ext cx="9278112" cy="2711668"/>
          </a:xfrm>
        </p:spPr>
        <p:txBody>
          <a:bodyPr anchor="ctr">
            <a:normAutofit/>
          </a:bodyPr>
          <a:lstStyle/>
          <a:p>
            <a:pPr algn="just">
              <a:spcAft>
                <a:spcPts val="2400"/>
              </a:spcAft>
            </a:pPr>
            <a:r>
              <a:rPr lang="fr-FR" sz="2000" cap="small" dirty="0" smtClean="0"/>
              <a:t>Nous ne sommes plus sous la loi …</a:t>
            </a:r>
          </a:p>
          <a:p>
            <a:pPr lvl="1" algn="just">
              <a:spcAft>
                <a:spcPts val="2400"/>
              </a:spcAft>
              <a:buFont typeface="Wingdings" panose="05000000000000000000" pitchFamily="2" charset="2"/>
              <a:buChar char="Ø"/>
            </a:pPr>
            <a:r>
              <a:rPr lang="fr-FR" sz="1800" dirty="0" smtClean="0"/>
              <a:t>Comme </a:t>
            </a:r>
            <a:r>
              <a:rPr lang="fr-FR" sz="1800" b="1" dirty="0"/>
              <a:t>signe d’appartenance</a:t>
            </a:r>
            <a:r>
              <a:rPr lang="fr-FR" sz="1800" dirty="0"/>
              <a:t> à une communauté ethnique ou </a:t>
            </a:r>
            <a:r>
              <a:rPr lang="fr-FR" sz="1800" dirty="0" smtClean="0"/>
              <a:t>religieuse</a:t>
            </a:r>
          </a:p>
          <a:p>
            <a:pPr lvl="1" algn="just">
              <a:spcAft>
                <a:spcPts val="600"/>
              </a:spcAft>
              <a:buFont typeface="Wingdings" panose="05000000000000000000" pitchFamily="2" charset="2"/>
              <a:buChar char="Ø"/>
            </a:pPr>
            <a:r>
              <a:rPr lang="fr-FR" sz="1800" i="1" dirty="0" smtClean="0"/>
              <a:t>C</a:t>
            </a:r>
            <a:r>
              <a:rPr lang="fr-FR" sz="1800" dirty="0" smtClean="0"/>
              <a:t>omme </a:t>
            </a:r>
            <a:r>
              <a:rPr lang="fr-FR" sz="1800" b="1" dirty="0"/>
              <a:t>moyen de justification devant Dieu </a:t>
            </a:r>
            <a:r>
              <a:rPr lang="fr-FR" sz="1800" dirty="0"/>
              <a:t>(Romains  10, 3,4 et </a:t>
            </a:r>
            <a:r>
              <a:rPr lang="fr-FR" sz="1800" dirty="0" smtClean="0"/>
              <a:t>Galates)…</a:t>
            </a:r>
          </a:p>
          <a:p>
            <a:pPr lvl="2" algn="just">
              <a:spcAft>
                <a:spcPts val="2400"/>
              </a:spcAft>
              <a:buFont typeface="Wingdings 3" panose="05040102010807070707" pitchFamily="18" charset="2"/>
              <a:buChar char="º"/>
            </a:pPr>
            <a:r>
              <a:rPr lang="fr-FR" sz="1600" b="1" i="1" dirty="0" smtClean="0"/>
              <a:t>Mais </a:t>
            </a:r>
            <a:r>
              <a:rPr lang="fr-FR" sz="1600" b="1" i="1" dirty="0"/>
              <a:t>sous la grâce</a:t>
            </a:r>
            <a:r>
              <a:rPr lang="fr-FR" sz="1600" b="1" dirty="0"/>
              <a:t> </a:t>
            </a:r>
            <a:r>
              <a:rPr lang="fr-FR" sz="1600" dirty="0"/>
              <a:t>(Romains 6.14</a:t>
            </a:r>
            <a:r>
              <a:rPr lang="fr-FR" sz="1600" dirty="0" smtClean="0"/>
              <a:t>)</a:t>
            </a:r>
            <a:r>
              <a:rPr lang="fr-FR" sz="1600" i="1" dirty="0" smtClean="0"/>
              <a:t>.</a:t>
            </a:r>
            <a:endParaRPr lang="fr-FR" sz="1600" dirty="0"/>
          </a:p>
        </p:txBody>
      </p:sp>
      <p:sp>
        <p:nvSpPr>
          <p:cNvPr id="8" name="ZoneTexte 7"/>
          <p:cNvSpPr txBox="1"/>
          <p:nvPr/>
        </p:nvSpPr>
        <p:spPr>
          <a:xfrm>
            <a:off x="2226500" y="1685365"/>
            <a:ext cx="8795068" cy="415498"/>
          </a:xfrm>
          <a:prstGeom prst="rect">
            <a:avLst/>
          </a:prstGeom>
          <a:noFill/>
        </p:spPr>
        <p:txBody>
          <a:bodyPr wrap="square" rtlCol="0">
            <a:spAutoFit/>
          </a:bodyPr>
          <a:lstStyle/>
          <a:p>
            <a:pPr marL="457200" indent="-457200">
              <a:buFont typeface="+mj-lt"/>
              <a:buAutoNum type="alphaUcPeriod" startAt="2"/>
            </a:pPr>
            <a:r>
              <a:rPr lang="fr-FR" sz="2100" b="1" dirty="0" smtClean="0">
                <a:solidFill>
                  <a:schemeClr val="tx1">
                    <a:lumMod val="75000"/>
                    <a:lumOff val="25000"/>
                  </a:schemeClr>
                </a:solidFill>
              </a:rPr>
              <a:t>La loi et l’éthique chrétienne</a:t>
            </a:r>
            <a:endParaRPr lang="fr-FR" sz="2100" b="1" dirty="0">
              <a:solidFill>
                <a:schemeClr val="tx1">
                  <a:lumMod val="75000"/>
                  <a:lumOff val="25000"/>
                </a:schemeClr>
              </a:solidFill>
            </a:endParaRPr>
          </a:p>
        </p:txBody>
      </p:sp>
    </p:spTree>
    <p:extLst>
      <p:ext uri="{BB962C8B-B14F-4D97-AF65-F5344CB8AC3E}">
        <p14:creationId xmlns:p14="http://schemas.microsoft.com/office/powerpoint/2010/main" val="17964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459414"/>
            <a:ext cx="9278112" cy="3667066"/>
          </a:xfrm>
        </p:spPr>
        <p:txBody>
          <a:bodyPr anchor="ctr">
            <a:normAutofit lnSpcReduction="10000"/>
          </a:bodyPr>
          <a:lstStyle/>
          <a:p>
            <a:pPr algn="just">
              <a:spcAft>
                <a:spcPts val="2400"/>
              </a:spcAft>
            </a:pPr>
            <a:r>
              <a:rPr lang="fr-FR" sz="2000" cap="small" dirty="0" smtClean="0"/>
              <a:t>La nouvelle alliance</a:t>
            </a:r>
          </a:p>
          <a:p>
            <a:pPr lvl="2">
              <a:spcAft>
                <a:spcPts val="600"/>
              </a:spcAft>
              <a:buFont typeface="Wingdings" panose="05000000000000000000" pitchFamily="2" charset="2"/>
              <a:buChar char="ü"/>
            </a:pPr>
            <a:r>
              <a:rPr lang="fr-FR" sz="1800" dirty="0"/>
              <a:t>La loi donnait déjà priorité à la grâce </a:t>
            </a:r>
            <a:r>
              <a:rPr lang="fr-FR" sz="1600" dirty="0"/>
              <a:t>(Ex 34, 8)</a:t>
            </a:r>
          </a:p>
          <a:p>
            <a:pPr lvl="2">
              <a:spcAft>
                <a:spcPts val="600"/>
              </a:spcAft>
              <a:buFont typeface="Wingdings" panose="05000000000000000000" pitchFamily="2" charset="2"/>
              <a:buChar char="ü"/>
            </a:pPr>
            <a:r>
              <a:rPr lang="fr-FR" sz="1800" dirty="0"/>
              <a:t>La loi a été donnée à travers Moïse, la grâce et la vérité vinrent par Jésus-Christ (Jean </a:t>
            </a:r>
            <a:r>
              <a:rPr lang="fr-FR" sz="1800" dirty="0" smtClean="0"/>
              <a:t>117</a:t>
            </a:r>
            <a:r>
              <a:rPr lang="fr-FR" sz="1800" dirty="0"/>
              <a:t>)</a:t>
            </a:r>
          </a:p>
          <a:p>
            <a:pPr lvl="2">
              <a:spcAft>
                <a:spcPts val="600"/>
              </a:spcAft>
              <a:buFont typeface="Wingdings" panose="05000000000000000000" pitchFamily="2" charset="2"/>
              <a:buChar char="ü"/>
            </a:pPr>
            <a:r>
              <a:rPr lang="fr-FR" sz="1800" dirty="0"/>
              <a:t> La loi écrite dans le cœur, non sur les tables de pierre  (</a:t>
            </a:r>
            <a:r>
              <a:rPr lang="fr-FR" sz="1800" dirty="0" err="1" smtClean="0"/>
              <a:t>Jer</a:t>
            </a:r>
            <a:r>
              <a:rPr lang="fr-FR" sz="1800" dirty="0" smtClean="0"/>
              <a:t> </a:t>
            </a:r>
            <a:r>
              <a:rPr lang="fr-FR" sz="1800" dirty="0"/>
              <a:t>31 </a:t>
            </a:r>
            <a:r>
              <a:rPr lang="fr-FR" sz="1800" dirty="0" smtClean="0"/>
              <a:t>v31-34 </a:t>
            </a:r>
            <a:r>
              <a:rPr lang="fr-FR" sz="1800" dirty="0"/>
              <a:t>, </a:t>
            </a:r>
            <a:r>
              <a:rPr lang="fr-FR" sz="1800" dirty="0" err="1"/>
              <a:t>Héb</a:t>
            </a:r>
            <a:r>
              <a:rPr lang="fr-FR" sz="1800" dirty="0"/>
              <a:t> </a:t>
            </a:r>
            <a:r>
              <a:rPr lang="fr-FR" sz="1800" dirty="0" smtClean="0"/>
              <a:t>8 v6-13</a:t>
            </a:r>
            <a:r>
              <a:rPr lang="fr-FR" sz="1800" dirty="0"/>
              <a:t>)</a:t>
            </a:r>
          </a:p>
          <a:p>
            <a:pPr lvl="2">
              <a:spcAft>
                <a:spcPts val="600"/>
              </a:spcAft>
              <a:buFont typeface="Wingdings" panose="05000000000000000000" pitchFamily="2" charset="2"/>
              <a:buChar char="ü"/>
            </a:pPr>
            <a:r>
              <a:rPr lang="fr-FR" sz="1800" dirty="0"/>
              <a:t>	la nouvelle alliance est fondée sur la présence de l’Esprit de Dieu et l’intériorité</a:t>
            </a:r>
          </a:p>
          <a:p>
            <a:pPr lvl="2">
              <a:buFont typeface="Wingdings" panose="05000000000000000000" pitchFamily="2" charset="2"/>
              <a:buChar char="ü"/>
            </a:pPr>
            <a:r>
              <a:rPr lang="fr-FR" sz="1800" dirty="0"/>
              <a:t>La juste exigence de la loi est accomplie en nous (Rom </a:t>
            </a:r>
            <a:r>
              <a:rPr lang="fr-FR" sz="1800" dirty="0" smtClean="0"/>
              <a:t>8 v4</a:t>
            </a:r>
            <a:r>
              <a:rPr lang="fr-FR" sz="1800" dirty="0"/>
              <a:t>)</a:t>
            </a:r>
          </a:p>
        </p:txBody>
      </p:sp>
      <p:sp>
        <p:nvSpPr>
          <p:cNvPr id="8" name="ZoneTexte 7"/>
          <p:cNvSpPr txBox="1"/>
          <p:nvPr/>
        </p:nvSpPr>
        <p:spPr>
          <a:xfrm>
            <a:off x="2226500" y="1685365"/>
            <a:ext cx="8795068" cy="415498"/>
          </a:xfrm>
          <a:prstGeom prst="rect">
            <a:avLst/>
          </a:prstGeom>
          <a:noFill/>
        </p:spPr>
        <p:txBody>
          <a:bodyPr wrap="square" rtlCol="0">
            <a:spAutoFit/>
          </a:bodyPr>
          <a:lstStyle/>
          <a:p>
            <a:pPr marL="457200" indent="-457200">
              <a:buFont typeface="+mj-lt"/>
              <a:buAutoNum type="alphaUcPeriod" startAt="2"/>
            </a:pPr>
            <a:r>
              <a:rPr lang="fr-FR" sz="2100" b="1" dirty="0" smtClean="0">
                <a:solidFill>
                  <a:schemeClr val="tx1">
                    <a:lumMod val="75000"/>
                    <a:lumOff val="25000"/>
                  </a:schemeClr>
                </a:solidFill>
              </a:rPr>
              <a:t>La loi et l’éthique chrétienne</a:t>
            </a:r>
            <a:endParaRPr lang="fr-FR" sz="2100" b="1" dirty="0">
              <a:solidFill>
                <a:schemeClr val="tx1">
                  <a:lumMod val="75000"/>
                  <a:lumOff val="25000"/>
                </a:schemeClr>
              </a:solidFill>
            </a:endParaRPr>
          </a:p>
        </p:txBody>
      </p:sp>
    </p:spTree>
    <p:extLst>
      <p:ext uri="{BB962C8B-B14F-4D97-AF65-F5344CB8AC3E}">
        <p14:creationId xmlns:p14="http://schemas.microsoft.com/office/powerpoint/2010/main" val="20611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301755"/>
            <a:ext cx="9278112" cy="4099031"/>
          </a:xfrm>
        </p:spPr>
        <p:txBody>
          <a:bodyPr anchor="ctr">
            <a:normAutofit/>
          </a:bodyPr>
          <a:lstStyle/>
          <a:p>
            <a:pPr algn="just">
              <a:spcAft>
                <a:spcPts val="2400"/>
              </a:spcAft>
            </a:pPr>
            <a:r>
              <a:rPr lang="fr-FR" sz="2000" cap="small" dirty="0"/>
              <a:t> La loi accomplie dans l’amour et la liberté : le résumé de la loi</a:t>
            </a:r>
          </a:p>
          <a:p>
            <a:pPr lvl="2">
              <a:spcAft>
                <a:spcPts val="1200"/>
              </a:spcAft>
              <a:buFont typeface="Wingdings 3" panose="05040102010807070707" pitchFamily="18" charset="2"/>
              <a:buChar char="º"/>
            </a:pPr>
            <a:r>
              <a:rPr lang="fr-FR" sz="1800" cap="small" dirty="0" smtClean="0"/>
              <a:t>Par </a:t>
            </a:r>
            <a:r>
              <a:rPr lang="fr-FR" sz="1800" cap="small" dirty="0"/>
              <a:t>rapport à la loi civile, l’autorité, le juge, le </a:t>
            </a:r>
            <a:r>
              <a:rPr lang="fr-FR" sz="1800" cap="small" dirty="0" smtClean="0"/>
              <a:t>mal </a:t>
            </a:r>
            <a:r>
              <a:rPr lang="fr-FR" sz="1800" b="1" dirty="0" smtClean="0"/>
              <a:t>-</a:t>
            </a:r>
            <a:r>
              <a:rPr lang="fr-FR" sz="1800" dirty="0" smtClean="0"/>
              <a:t> Rom 13 v8-10 </a:t>
            </a:r>
            <a:r>
              <a:rPr lang="fr-FR" sz="1800" b="1" dirty="0" smtClean="0"/>
              <a:t>-</a:t>
            </a:r>
            <a:endParaRPr lang="fr-FR" sz="1800" b="1" dirty="0"/>
          </a:p>
          <a:p>
            <a:pPr marL="1371600" lvl="3" indent="0" algn="just">
              <a:buNone/>
            </a:pPr>
            <a:r>
              <a:rPr lang="fr-FR" sz="1600" b="1" dirty="0"/>
              <a:t>Ne devez rien </a:t>
            </a:r>
            <a:r>
              <a:rPr lang="fr-FR" sz="1600" dirty="0"/>
              <a:t>à personne, si ce n’est de vous aimer les uns les </a:t>
            </a:r>
            <a:r>
              <a:rPr lang="fr-FR" sz="1600" dirty="0" smtClean="0"/>
              <a:t>autres,</a:t>
            </a:r>
          </a:p>
          <a:p>
            <a:pPr marL="1371600" lvl="3" indent="0" algn="just">
              <a:buNone/>
            </a:pPr>
            <a:r>
              <a:rPr lang="fr-FR" sz="1600" dirty="0" smtClean="0"/>
              <a:t>Car </a:t>
            </a:r>
            <a:r>
              <a:rPr lang="fr-FR" sz="1600" dirty="0"/>
              <a:t>celui qui aime les autres </a:t>
            </a:r>
            <a:r>
              <a:rPr lang="fr-FR" sz="1600" b="1" dirty="0"/>
              <a:t>a accompli la </a:t>
            </a:r>
            <a:r>
              <a:rPr lang="fr-FR" sz="1600" b="1" dirty="0" smtClean="0"/>
              <a:t>loi</a:t>
            </a:r>
            <a:r>
              <a:rPr lang="fr-FR" sz="1600" dirty="0" smtClean="0"/>
              <a:t>.</a:t>
            </a:r>
          </a:p>
          <a:p>
            <a:pPr marL="1371600" lvl="3" indent="0" algn="just">
              <a:buNone/>
            </a:pPr>
            <a:r>
              <a:rPr lang="fr-FR" sz="1600" dirty="0" smtClean="0"/>
              <a:t>En </a:t>
            </a:r>
            <a:r>
              <a:rPr lang="fr-FR" sz="1600" dirty="0"/>
              <a:t>effet, les commandements : … </a:t>
            </a:r>
            <a:r>
              <a:rPr lang="fr-FR" sz="1600" b="1" dirty="0"/>
              <a:t>se résument </a:t>
            </a:r>
            <a:r>
              <a:rPr lang="fr-FR" sz="1600" dirty="0"/>
              <a:t>dans cette parole : Tu aimeras ton prochain comme  toi-même. </a:t>
            </a:r>
          </a:p>
          <a:p>
            <a:pPr marL="1371600" lvl="3" indent="0">
              <a:buNone/>
            </a:pPr>
            <a:r>
              <a:rPr lang="fr-FR" sz="1600" dirty="0" smtClean="0"/>
              <a:t>L’amour </a:t>
            </a:r>
            <a:r>
              <a:rPr lang="fr-FR" sz="1600" b="1" dirty="0"/>
              <a:t>ne fait pas de mal</a:t>
            </a:r>
            <a:r>
              <a:rPr lang="fr-FR" sz="1600" dirty="0"/>
              <a:t>  au prochain;</a:t>
            </a:r>
          </a:p>
          <a:p>
            <a:pPr marL="1371600" lvl="3" indent="0">
              <a:spcAft>
                <a:spcPts val="600"/>
              </a:spcAft>
              <a:buNone/>
            </a:pPr>
            <a:r>
              <a:rPr lang="fr-FR" sz="1600" dirty="0" smtClean="0"/>
              <a:t>L’amour </a:t>
            </a:r>
            <a:r>
              <a:rPr lang="fr-FR" sz="1600" dirty="0"/>
              <a:t>est donc </a:t>
            </a:r>
            <a:r>
              <a:rPr lang="fr-FR" sz="1600" b="1" dirty="0"/>
              <a:t>l’accomplissement de la loi</a:t>
            </a:r>
          </a:p>
        </p:txBody>
      </p:sp>
      <p:sp>
        <p:nvSpPr>
          <p:cNvPr id="8" name="ZoneTexte 7"/>
          <p:cNvSpPr txBox="1"/>
          <p:nvPr/>
        </p:nvSpPr>
        <p:spPr>
          <a:xfrm>
            <a:off x="2226500" y="1685365"/>
            <a:ext cx="8795068" cy="415498"/>
          </a:xfrm>
          <a:prstGeom prst="rect">
            <a:avLst/>
          </a:prstGeom>
          <a:noFill/>
        </p:spPr>
        <p:txBody>
          <a:bodyPr wrap="square" rtlCol="0">
            <a:spAutoFit/>
          </a:bodyPr>
          <a:lstStyle/>
          <a:p>
            <a:pPr marL="457200" indent="-457200">
              <a:buFont typeface="+mj-lt"/>
              <a:buAutoNum type="alphaUcPeriod" startAt="2"/>
            </a:pPr>
            <a:r>
              <a:rPr lang="fr-FR" sz="2100" b="1" dirty="0" smtClean="0">
                <a:solidFill>
                  <a:schemeClr val="tx1">
                    <a:lumMod val="75000"/>
                    <a:lumOff val="25000"/>
                  </a:schemeClr>
                </a:solidFill>
              </a:rPr>
              <a:t>La loi et l’éthique chrétienne</a:t>
            </a:r>
            <a:endParaRPr lang="fr-FR" sz="2100" b="1" dirty="0">
              <a:solidFill>
                <a:schemeClr val="tx1">
                  <a:lumMod val="75000"/>
                  <a:lumOff val="25000"/>
                </a:schemeClr>
              </a:solidFill>
            </a:endParaRPr>
          </a:p>
        </p:txBody>
      </p:sp>
    </p:spTree>
    <p:extLst>
      <p:ext uri="{BB962C8B-B14F-4D97-AF65-F5344CB8AC3E}">
        <p14:creationId xmlns:p14="http://schemas.microsoft.com/office/powerpoint/2010/main" val="18483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301755"/>
            <a:ext cx="9278112" cy="4099031"/>
          </a:xfrm>
        </p:spPr>
        <p:txBody>
          <a:bodyPr anchor="ctr">
            <a:normAutofit/>
          </a:bodyPr>
          <a:lstStyle/>
          <a:p>
            <a:pPr algn="just">
              <a:spcAft>
                <a:spcPts val="2400"/>
              </a:spcAft>
            </a:pPr>
            <a:r>
              <a:rPr lang="fr-FR" sz="2000" cap="small" dirty="0"/>
              <a:t> La loi accomplie dans l’amour et la liberté : le résumé de la loi</a:t>
            </a:r>
          </a:p>
          <a:p>
            <a:pPr lvl="2">
              <a:spcAft>
                <a:spcPts val="1200"/>
              </a:spcAft>
              <a:buFont typeface="Wingdings 3" panose="05040102010807070707" pitchFamily="18" charset="2"/>
              <a:buChar char="º"/>
            </a:pPr>
            <a:r>
              <a:rPr lang="fr-FR" sz="1800" cap="small" dirty="0" smtClean="0"/>
              <a:t>Placés </a:t>
            </a:r>
            <a:r>
              <a:rPr lang="fr-FR" sz="1800" cap="small" dirty="0"/>
              <a:t>dans la liberté…appelés à la </a:t>
            </a:r>
            <a:r>
              <a:rPr lang="fr-FR" sz="1800" cap="small" dirty="0" smtClean="0"/>
              <a:t>liberté </a:t>
            </a:r>
            <a:r>
              <a:rPr lang="fr-FR" sz="1800" b="1" dirty="0" smtClean="0"/>
              <a:t>- </a:t>
            </a:r>
            <a:r>
              <a:rPr lang="fr-FR" sz="1800" dirty="0" smtClean="0"/>
              <a:t>Gal 5 v3-15 </a:t>
            </a:r>
            <a:r>
              <a:rPr lang="fr-FR" sz="1800" b="1" dirty="0" smtClean="0"/>
              <a:t>–</a:t>
            </a:r>
          </a:p>
          <a:p>
            <a:pPr marL="1371600" lvl="3" indent="0" algn="just">
              <a:buNone/>
            </a:pPr>
            <a:r>
              <a:rPr lang="fr-FR" sz="1600" dirty="0"/>
              <a:t>Frères et sœurs, c’est à la liberté que vous avez été appelés. </a:t>
            </a:r>
          </a:p>
          <a:p>
            <a:pPr marL="1371600" lvl="3" indent="0" algn="just">
              <a:buNone/>
            </a:pPr>
            <a:r>
              <a:rPr lang="fr-FR" sz="1600" dirty="0" smtClean="0"/>
              <a:t>Seulement</a:t>
            </a:r>
            <a:r>
              <a:rPr lang="fr-FR" sz="1600" dirty="0"/>
              <a:t>, ne faites pas de cette liberté </a:t>
            </a:r>
            <a:r>
              <a:rPr lang="fr-FR" sz="1600" b="1" dirty="0"/>
              <a:t>un prétexte </a:t>
            </a:r>
            <a:r>
              <a:rPr lang="fr-FR" sz="1600" dirty="0"/>
              <a:t>pour suivre les désirs de votre nature </a:t>
            </a:r>
            <a:r>
              <a:rPr lang="fr-FR" sz="1600" dirty="0" smtClean="0"/>
              <a:t>propre.</a:t>
            </a:r>
          </a:p>
          <a:p>
            <a:pPr marL="1371600" lvl="3" indent="0" algn="just">
              <a:buNone/>
            </a:pPr>
            <a:r>
              <a:rPr lang="fr-FR" sz="1600" dirty="0" smtClean="0"/>
              <a:t>Au </a:t>
            </a:r>
            <a:r>
              <a:rPr lang="fr-FR" sz="1600" dirty="0"/>
              <a:t>contraire soyez </a:t>
            </a:r>
            <a:r>
              <a:rPr lang="fr-FR" sz="1600" b="1" dirty="0"/>
              <a:t>par amour serviteurs </a:t>
            </a:r>
            <a:r>
              <a:rPr lang="fr-FR" sz="1600" dirty="0"/>
              <a:t>les uns des autres. </a:t>
            </a:r>
            <a:endParaRPr lang="fr-FR" sz="1600" dirty="0" smtClean="0"/>
          </a:p>
          <a:p>
            <a:pPr marL="1371600" lvl="3" indent="0" algn="just">
              <a:buNone/>
            </a:pPr>
            <a:r>
              <a:rPr lang="fr-FR" sz="1600" dirty="0" smtClean="0"/>
              <a:t>En </a:t>
            </a:r>
            <a:r>
              <a:rPr lang="fr-FR" sz="1600" dirty="0"/>
              <a:t>effet </a:t>
            </a:r>
            <a:r>
              <a:rPr lang="fr-FR" sz="1600" b="1" dirty="0"/>
              <a:t>toute la loi est accomplie </a:t>
            </a:r>
            <a:r>
              <a:rPr lang="fr-FR" sz="1600" dirty="0"/>
              <a:t>dans cette parole : tu aimeras ton prochain comme toi-même</a:t>
            </a:r>
          </a:p>
        </p:txBody>
      </p:sp>
      <p:sp>
        <p:nvSpPr>
          <p:cNvPr id="8" name="ZoneTexte 7"/>
          <p:cNvSpPr txBox="1"/>
          <p:nvPr/>
        </p:nvSpPr>
        <p:spPr>
          <a:xfrm>
            <a:off x="2226500" y="1685365"/>
            <a:ext cx="8795068" cy="415498"/>
          </a:xfrm>
          <a:prstGeom prst="rect">
            <a:avLst/>
          </a:prstGeom>
          <a:noFill/>
        </p:spPr>
        <p:txBody>
          <a:bodyPr wrap="square" rtlCol="0">
            <a:spAutoFit/>
          </a:bodyPr>
          <a:lstStyle/>
          <a:p>
            <a:pPr marL="457200" indent="-457200">
              <a:buFont typeface="+mj-lt"/>
              <a:buAutoNum type="alphaUcPeriod" startAt="2"/>
            </a:pPr>
            <a:r>
              <a:rPr lang="fr-FR" sz="2100" b="1" dirty="0" smtClean="0">
                <a:solidFill>
                  <a:schemeClr val="tx1">
                    <a:lumMod val="75000"/>
                    <a:lumOff val="25000"/>
                  </a:schemeClr>
                </a:solidFill>
              </a:rPr>
              <a:t>La loi et l’éthique chrétienne</a:t>
            </a:r>
            <a:endParaRPr lang="fr-FR" sz="2100" b="1" dirty="0">
              <a:solidFill>
                <a:schemeClr val="tx1">
                  <a:lumMod val="75000"/>
                  <a:lumOff val="25000"/>
                </a:schemeClr>
              </a:solidFill>
            </a:endParaRPr>
          </a:p>
        </p:txBody>
      </p:sp>
    </p:spTree>
    <p:extLst>
      <p:ext uri="{BB962C8B-B14F-4D97-AF65-F5344CB8AC3E}">
        <p14:creationId xmlns:p14="http://schemas.microsoft.com/office/powerpoint/2010/main" val="5761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sp>
        <p:nvSpPr>
          <p:cNvPr id="3" name="Espace réservé du contenu 2"/>
          <p:cNvSpPr>
            <a:spLocks noGrp="1"/>
          </p:cNvSpPr>
          <p:nvPr>
            <p:ph idx="1"/>
          </p:nvPr>
        </p:nvSpPr>
        <p:spPr>
          <a:xfrm>
            <a:off x="2226500" y="2301755"/>
            <a:ext cx="9278112" cy="4099031"/>
          </a:xfrm>
        </p:spPr>
        <p:txBody>
          <a:bodyPr anchor="ctr">
            <a:normAutofit/>
          </a:bodyPr>
          <a:lstStyle/>
          <a:p>
            <a:pPr algn="just">
              <a:spcAft>
                <a:spcPts val="2400"/>
              </a:spcAft>
            </a:pPr>
            <a:r>
              <a:rPr lang="fr-FR" sz="2000" cap="small" dirty="0"/>
              <a:t> La loi accomplie dans l’amour et la liberté : le résumé de la loi</a:t>
            </a:r>
          </a:p>
          <a:p>
            <a:pPr lvl="2">
              <a:spcAft>
                <a:spcPts val="1200"/>
              </a:spcAft>
              <a:buFont typeface="Wingdings 3" panose="05040102010807070707" pitchFamily="18" charset="2"/>
              <a:buChar char="º"/>
            </a:pPr>
            <a:r>
              <a:rPr lang="fr-FR" sz="1800" cap="small" dirty="0"/>
              <a:t>L</a:t>
            </a:r>
            <a:r>
              <a:rPr lang="fr-FR" sz="1800" cap="small" dirty="0" smtClean="0"/>
              <a:t>e </a:t>
            </a:r>
            <a:r>
              <a:rPr lang="fr-FR" sz="1800" cap="small" dirty="0"/>
              <a:t>vrai sens de la loi : loi royale, loi de la </a:t>
            </a:r>
            <a:r>
              <a:rPr lang="fr-FR" sz="1800" cap="small" dirty="0" smtClean="0"/>
              <a:t>liberté </a:t>
            </a:r>
            <a:r>
              <a:rPr lang="fr-FR" sz="1800" b="1" dirty="0" smtClean="0"/>
              <a:t>- </a:t>
            </a:r>
            <a:r>
              <a:rPr lang="fr-FR" sz="1800" dirty="0"/>
              <a:t>Jacques </a:t>
            </a:r>
            <a:r>
              <a:rPr lang="fr-FR" sz="1800" dirty="0" smtClean="0"/>
              <a:t>2 v7-13 </a:t>
            </a:r>
            <a:r>
              <a:rPr lang="fr-FR" sz="1800" b="1" dirty="0" smtClean="0"/>
              <a:t>–</a:t>
            </a:r>
          </a:p>
          <a:p>
            <a:pPr marL="1371600" lvl="3" indent="0" algn="just">
              <a:spcAft>
                <a:spcPts val="600"/>
              </a:spcAft>
              <a:buNone/>
            </a:pPr>
            <a:r>
              <a:rPr lang="fr-FR" sz="1600" dirty="0"/>
              <a:t>Si vous accomplissez </a:t>
            </a:r>
            <a:r>
              <a:rPr lang="fr-FR" sz="1600" b="1" dirty="0"/>
              <a:t>la loi royale</a:t>
            </a:r>
            <a:r>
              <a:rPr lang="fr-FR" sz="1600" dirty="0"/>
              <a:t> selon l’Ecriture : « tu aimeras ton prochain comme toi-même », vous faites bien ; </a:t>
            </a:r>
            <a:r>
              <a:rPr lang="fr-FR" sz="1600" dirty="0" smtClean="0"/>
              <a:t>mais </a:t>
            </a:r>
            <a:r>
              <a:rPr lang="fr-FR" sz="1600" dirty="0"/>
              <a:t>si vous faites du favoritisme, vous commettez un péché</a:t>
            </a:r>
            <a:r>
              <a:rPr lang="fr-FR" sz="1600" dirty="0" smtClean="0"/>
              <a:t>…</a:t>
            </a:r>
            <a:endParaRPr lang="fr-FR" sz="1600" dirty="0"/>
          </a:p>
          <a:p>
            <a:pPr marL="1371600" lvl="3" indent="0" algn="just">
              <a:spcAft>
                <a:spcPts val="600"/>
              </a:spcAft>
              <a:buNone/>
            </a:pPr>
            <a:r>
              <a:rPr lang="fr-FR" sz="1600" dirty="0" smtClean="0"/>
              <a:t>Parlez </a:t>
            </a:r>
            <a:r>
              <a:rPr lang="fr-FR" sz="1600" dirty="0"/>
              <a:t>et agissez comme devant être jugés </a:t>
            </a:r>
            <a:r>
              <a:rPr lang="fr-FR" sz="1600" b="1" dirty="0"/>
              <a:t>par la loi de la liberté</a:t>
            </a:r>
            <a:r>
              <a:rPr lang="fr-FR" sz="1600" dirty="0"/>
              <a:t>, </a:t>
            </a:r>
          </a:p>
          <a:p>
            <a:pPr marL="1371600" lvl="3" indent="0" algn="just">
              <a:spcAft>
                <a:spcPts val="600"/>
              </a:spcAft>
              <a:buNone/>
            </a:pPr>
            <a:r>
              <a:rPr lang="fr-FR" sz="1600" dirty="0" smtClean="0"/>
              <a:t>car </a:t>
            </a:r>
            <a:r>
              <a:rPr lang="fr-FR" sz="1600" dirty="0"/>
              <a:t>le jugement est sans compassion pour celui qui n’a pas </a:t>
            </a:r>
            <a:r>
              <a:rPr lang="fr-FR" sz="1600" b="1" dirty="0"/>
              <a:t>fait preuve de compassion</a:t>
            </a:r>
            <a:r>
              <a:rPr lang="fr-FR" sz="1600" dirty="0"/>
              <a:t>. </a:t>
            </a:r>
            <a:endParaRPr lang="fr-FR" sz="1600" dirty="0" smtClean="0"/>
          </a:p>
          <a:p>
            <a:pPr marL="1371600" lvl="3" indent="0" algn="just">
              <a:buNone/>
            </a:pPr>
            <a:r>
              <a:rPr lang="fr-FR" sz="1600" dirty="0" smtClean="0"/>
              <a:t>La </a:t>
            </a:r>
            <a:r>
              <a:rPr lang="fr-FR" sz="1600" dirty="0"/>
              <a:t>compassion triomphe du jugement</a:t>
            </a:r>
            <a:r>
              <a:rPr lang="fr-FR" sz="1600" dirty="0" smtClean="0"/>
              <a:t>.</a:t>
            </a:r>
            <a:endParaRPr lang="fr-FR" sz="1600" dirty="0"/>
          </a:p>
        </p:txBody>
      </p:sp>
      <p:sp>
        <p:nvSpPr>
          <p:cNvPr id="8" name="ZoneTexte 7"/>
          <p:cNvSpPr txBox="1"/>
          <p:nvPr/>
        </p:nvSpPr>
        <p:spPr>
          <a:xfrm>
            <a:off x="2226500" y="1685365"/>
            <a:ext cx="8795068" cy="415498"/>
          </a:xfrm>
          <a:prstGeom prst="rect">
            <a:avLst/>
          </a:prstGeom>
          <a:noFill/>
        </p:spPr>
        <p:txBody>
          <a:bodyPr wrap="square" rtlCol="0">
            <a:spAutoFit/>
          </a:bodyPr>
          <a:lstStyle/>
          <a:p>
            <a:pPr marL="457200" indent="-457200">
              <a:buFont typeface="+mj-lt"/>
              <a:buAutoNum type="alphaUcPeriod" startAt="2"/>
            </a:pPr>
            <a:r>
              <a:rPr lang="fr-FR" sz="2100" b="1" dirty="0" smtClean="0">
                <a:solidFill>
                  <a:schemeClr val="tx1">
                    <a:lumMod val="75000"/>
                    <a:lumOff val="25000"/>
                  </a:schemeClr>
                </a:solidFill>
              </a:rPr>
              <a:t>La loi et l’éthique chrétienne</a:t>
            </a:r>
            <a:endParaRPr lang="fr-FR" sz="2100" b="1" dirty="0">
              <a:solidFill>
                <a:schemeClr val="tx1">
                  <a:lumMod val="75000"/>
                  <a:lumOff val="25000"/>
                </a:schemeClr>
              </a:solidFill>
            </a:endParaRPr>
          </a:p>
        </p:txBody>
      </p:sp>
    </p:spTree>
    <p:extLst>
      <p:ext uri="{BB962C8B-B14F-4D97-AF65-F5344CB8AC3E}">
        <p14:creationId xmlns:p14="http://schemas.microsoft.com/office/powerpoint/2010/main" val="32235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138924"/>
            <a:ext cx="8911687" cy="953678"/>
          </a:xfrm>
        </p:spPr>
        <p:txBody>
          <a:bodyPr>
            <a:normAutofit fontScale="90000"/>
          </a:bodyPr>
          <a:lstStyle/>
          <a:p>
            <a:pPr marL="571500" indent="-571500">
              <a:buFont typeface="+mj-lt"/>
              <a:buAutoNum type="romanUcPeriod" startAt="2"/>
            </a:pPr>
            <a:r>
              <a:rPr lang="fr-FR" sz="2900" dirty="0" smtClean="0">
                <a:solidFill>
                  <a:srgbClr val="31B4E6">
                    <a:lumMod val="75000"/>
                  </a:srgbClr>
                </a:solidFill>
              </a:rPr>
              <a:t>Des Dix Paroles à l’Evangile : </a:t>
            </a:r>
            <a:br>
              <a:rPr lang="fr-FR" sz="2900" dirty="0" smtClean="0">
                <a:solidFill>
                  <a:srgbClr val="31B4E6">
                    <a:lumMod val="75000"/>
                  </a:srgbClr>
                </a:solidFill>
              </a:rPr>
            </a:br>
            <a:r>
              <a:rPr lang="fr-FR" sz="2800" cap="small" dirty="0" smtClean="0">
                <a:solidFill>
                  <a:srgbClr val="31B4E6">
                    <a:lumMod val="75000"/>
                  </a:srgbClr>
                </a:solidFill>
              </a:rPr>
              <a:t>La Loi, la Nouvelle Alliance &amp; l’éthique chrétienne</a:t>
            </a:r>
            <a:endParaRPr lang="fr-FR" sz="2800" cap="small"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53405027"/>
              </p:ext>
            </p:extLst>
          </p:nvPr>
        </p:nvGraphicFramePr>
        <p:xfrm>
          <a:off x="933061" y="1092602"/>
          <a:ext cx="11066105" cy="5765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469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a:bodyPr>
          <a:lstStyle/>
          <a:p>
            <a:pPr marL="857250" indent="-857250">
              <a:buFont typeface="+mj-lt"/>
              <a:buAutoNum type="romanUcPeriod"/>
            </a:pPr>
            <a:r>
              <a:rPr lang="fr-FR" sz="3200" dirty="0">
                <a:solidFill>
                  <a:srgbClr val="31B4E6">
                    <a:lumMod val="75000"/>
                  </a:srgbClr>
                </a:solidFill>
              </a:rPr>
              <a:t>Les « Dix Commandements » : </a:t>
            </a:r>
            <a:br>
              <a:rPr lang="fr-FR" sz="3200" dirty="0">
                <a:solidFill>
                  <a:srgbClr val="31B4E6">
                    <a:lumMod val="75000"/>
                  </a:srgbClr>
                </a:solidFill>
              </a:rPr>
            </a:br>
            <a:r>
              <a:rPr lang="fr-FR" sz="28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133600"/>
            <a:ext cx="8915400" cy="3420533"/>
          </a:xfrm>
        </p:spPr>
        <p:txBody>
          <a:bodyPr anchor="ctr">
            <a:normAutofit/>
          </a:bodyPr>
          <a:lstStyle/>
          <a:p>
            <a:pPr>
              <a:spcAft>
                <a:spcPts val="1800"/>
              </a:spcAft>
              <a:buFont typeface="+mj-lt"/>
              <a:buAutoNum type="alphaUcPeriod"/>
            </a:pPr>
            <a:r>
              <a:rPr lang="fr-FR" sz="2000" b="1" dirty="0" smtClean="0"/>
              <a:t>Introduction</a:t>
            </a:r>
            <a:endParaRPr lang="fr-FR" sz="2000" dirty="0" smtClean="0"/>
          </a:p>
          <a:p>
            <a:pPr>
              <a:spcAft>
                <a:spcPts val="1800"/>
              </a:spcAft>
            </a:pPr>
            <a:r>
              <a:rPr lang="fr-FR" sz="2000" dirty="0" smtClean="0"/>
              <a:t>Traduction littérale : « 10 paroles »</a:t>
            </a:r>
            <a:endParaRPr lang="fr-FR" sz="2000" dirty="0"/>
          </a:p>
          <a:p>
            <a:r>
              <a:rPr lang="fr-FR" sz="2000" dirty="0" smtClean="0"/>
              <a:t>Définitions :</a:t>
            </a:r>
          </a:p>
          <a:p>
            <a:pPr lvl="1">
              <a:buFont typeface="Wingdings 3" panose="05040102010807070707" pitchFamily="18" charset="2"/>
              <a:buChar char=""/>
            </a:pPr>
            <a:r>
              <a:rPr lang="fr-FR" sz="1800" dirty="0"/>
              <a:t>Loi = Ensemble de règles qui fixe les droits et les </a:t>
            </a:r>
            <a:r>
              <a:rPr lang="fr-FR" sz="1800" dirty="0" smtClean="0"/>
              <a:t>devoirs</a:t>
            </a:r>
            <a:endParaRPr lang="fr-FR" sz="1800" dirty="0"/>
          </a:p>
        </p:txBody>
      </p:sp>
    </p:spTree>
    <p:extLst>
      <p:ext uri="{BB962C8B-B14F-4D97-AF65-F5344CB8AC3E}">
        <p14:creationId xmlns:p14="http://schemas.microsoft.com/office/powerpoint/2010/main" val="243437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8878" y="0"/>
            <a:ext cx="8907921" cy="6858000"/>
          </a:xfrm>
        </p:spPr>
      </p:pic>
      <p:sp>
        <p:nvSpPr>
          <p:cNvPr id="5" name="ZoneTexte 4"/>
          <p:cNvSpPr txBox="1"/>
          <p:nvPr/>
        </p:nvSpPr>
        <p:spPr>
          <a:xfrm>
            <a:off x="3974840" y="914400"/>
            <a:ext cx="5561045" cy="754053"/>
          </a:xfrm>
          <a:prstGeom prst="rect">
            <a:avLst/>
          </a:prstGeom>
          <a:noFill/>
        </p:spPr>
        <p:txBody>
          <a:bodyPr wrap="square" rtlCol="0">
            <a:spAutoFit/>
          </a:bodyPr>
          <a:lstStyle/>
          <a:p>
            <a:pPr>
              <a:spcAft>
                <a:spcPts val="600"/>
              </a:spcAft>
            </a:pPr>
            <a:r>
              <a:rPr lang="fr-FR" sz="2000" dirty="0" smtClean="0">
                <a:solidFill>
                  <a:schemeClr val="bg1"/>
                </a:solidFill>
              </a:rPr>
              <a:t>« Aime Dieu et fait ce que tu veux »</a:t>
            </a:r>
          </a:p>
          <a:p>
            <a:pPr algn="r"/>
            <a:r>
              <a:rPr lang="fr-FR" i="1" dirty="0" smtClean="0">
                <a:solidFill>
                  <a:schemeClr val="bg1"/>
                </a:solidFill>
              </a:rPr>
              <a:t>Saint Augustin</a:t>
            </a:r>
            <a:endParaRPr lang="fr-FR" i="1" dirty="0">
              <a:solidFill>
                <a:schemeClr val="bg1"/>
              </a:solidFill>
            </a:endParaRPr>
          </a:p>
        </p:txBody>
      </p:sp>
    </p:spTree>
    <p:extLst>
      <p:ext uri="{BB962C8B-B14F-4D97-AF65-F5344CB8AC3E}">
        <p14:creationId xmlns:p14="http://schemas.microsoft.com/office/powerpoint/2010/main" val="3283746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95616"/>
          </a:xfrm>
        </p:spPr>
        <p:txBody>
          <a:bodyPr/>
          <a:lstStyle/>
          <a:p>
            <a:r>
              <a:rPr lang="fr-FR" dirty="0" smtClean="0"/>
              <a:t>Quelques ouvrages…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5664" y="1752233"/>
            <a:ext cx="3119712" cy="4159617"/>
          </a:xfrm>
          <a:scene3d>
            <a:camera prst="orthographicFront"/>
            <a:lightRig rig="threePt" dir="t"/>
          </a:scene3d>
          <a:sp3d>
            <a:bevelT w="165100" prst="coolSlant"/>
          </a:sp3d>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834" y="1740355"/>
            <a:ext cx="2776164" cy="4173463"/>
          </a:xfrm>
          <a:prstGeom prst="rect">
            <a:avLst/>
          </a:prstGeom>
          <a:scene3d>
            <a:camera prst="orthographicFront"/>
            <a:lightRig rig="threePt" dir="t"/>
          </a:scene3d>
          <a:sp3d>
            <a:bevelT w="165100" prst="coolSlant"/>
          </a:sp3d>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798" y="1740356"/>
            <a:ext cx="2741370" cy="4171494"/>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329068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446088"/>
            <a:ext cx="8969188" cy="976312"/>
          </a:xfrm>
        </p:spPr>
        <p:txBody>
          <a:bodyPr>
            <a:normAutofit fontScale="90000"/>
          </a:bodyPr>
          <a:lstStyle/>
          <a:p>
            <a:pPr marL="857250" indent="-857250">
              <a:buFont typeface="+mj-lt"/>
              <a:buAutoNum type="romanUcPeriod"/>
            </a:pPr>
            <a:r>
              <a:rPr lang="fr-FR" sz="3200" dirty="0">
                <a:solidFill>
                  <a:srgbClr val="31B4E6">
                    <a:lumMod val="75000"/>
                  </a:srgbClr>
                </a:solidFill>
              </a:rPr>
              <a:t>Les « Dix Commandements » : </a:t>
            </a:r>
            <a:br>
              <a:rPr lang="fr-FR" sz="3200" dirty="0">
                <a:solidFill>
                  <a:srgbClr val="31B4E6">
                    <a:lumMod val="75000"/>
                  </a:srgbClr>
                </a:solidFill>
              </a:rPr>
            </a:br>
            <a:r>
              <a:rPr lang="fr-FR" sz="2800" cap="small" dirty="0">
                <a:solidFill>
                  <a:srgbClr val="31B4E6">
                    <a:lumMod val="75000"/>
                  </a:srgbClr>
                </a:solidFill>
              </a:rPr>
              <a:t>Une alliance et une loi pour le peuple</a:t>
            </a:r>
            <a:endParaRPr lang="fr-FR" dirty="0"/>
          </a:p>
        </p:txBody>
      </p:sp>
      <p:pic>
        <p:nvPicPr>
          <p:cNvPr id="9" name="Espace réservé du contenu 8"/>
          <p:cNvPicPr>
            <a:picLocks noGrp="1" noChangeAspect="1"/>
          </p:cNvPicPr>
          <p:nvPr>
            <p:ph idx="1"/>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8839186" y="4310196"/>
            <a:ext cx="3001528" cy="2098247"/>
          </a:xfrm>
          <a:prstGeom prst="rect">
            <a:avLst/>
          </a:prstGeom>
          <a:ln>
            <a:noFill/>
          </a:ln>
          <a:effectLst>
            <a:softEdge rad="112500"/>
          </a:effectLst>
        </p:spPr>
      </p:pic>
      <p:sp>
        <p:nvSpPr>
          <p:cNvPr id="5" name="Espace réservé du texte 4"/>
          <p:cNvSpPr>
            <a:spLocks noGrp="1"/>
          </p:cNvSpPr>
          <p:nvPr>
            <p:ph type="body" sz="half" idx="2"/>
          </p:nvPr>
        </p:nvSpPr>
        <p:spPr>
          <a:xfrm>
            <a:off x="1497308" y="2010980"/>
            <a:ext cx="4895321" cy="4679380"/>
          </a:xfrm>
        </p:spPr>
        <p:txBody>
          <a:bodyPr>
            <a:normAutofit/>
          </a:bodyPr>
          <a:lstStyle/>
          <a:p>
            <a:pPr marL="342900" indent="-342900">
              <a:spcAft>
                <a:spcPts val="1200"/>
              </a:spcAft>
              <a:buFont typeface="+mj-lt"/>
              <a:buAutoNum type="alphaUcPeriod"/>
            </a:pPr>
            <a:r>
              <a:rPr lang="fr-FR" sz="2000" b="1" dirty="0"/>
              <a:t>Introduction</a:t>
            </a:r>
          </a:p>
          <a:p>
            <a:pPr>
              <a:buFont typeface="Wingdings" panose="05000000000000000000" pitchFamily="2" charset="2"/>
              <a:buChar char="ü"/>
            </a:pPr>
            <a:r>
              <a:rPr lang="fr-FR" sz="2000" dirty="0" smtClean="0"/>
              <a:t>Quelques </a:t>
            </a:r>
            <a:r>
              <a:rPr lang="fr-FR" sz="2000" dirty="0"/>
              <a:t>chiffres</a:t>
            </a:r>
          </a:p>
          <a:p>
            <a:pPr>
              <a:buFont typeface="Wingdings" panose="05000000000000000000" pitchFamily="2" charset="2"/>
              <a:buChar char="ü"/>
            </a:pPr>
            <a:endParaRPr lang="fr-FR" sz="1600" dirty="0">
              <a:sym typeface="Wingdings" panose="05000000000000000000" pitchFamily="2" charset="2"/>
            </a:endParaRPr>
          </a:p>
          <a:p>
            <a:pPr lvl="2">
              <a:spcBef>
                <a:spcPts val="1200"/>
              </a:spcBef>
              <a:spcAft>
                <a:spcPts val="3600"/>
              </a:spcAft>
              <a:buFont typeface="Wingdings" panose="05000000000000000000" pitchFamily="2" charset="2"/>
              <a:buChar char="Ø"/>
            </a:pPr>
            <a:r>
              <a:rPr lang="fr-FR" sz="1600" dirty="0">
                <a:sym typeface="Wingdings" panose="05000000000000000000" pitchFamily="2" charset="2"/>
              </a:rPr>
              <a:t>Décalogue / préambule + Loi  Entre 15 et 20 </a:t>
            </a:r>
            <a:r>
              <a:rPr lang="fr-FR" sz="1600" dirty="0" smtClean="0">
                <a:sym typeface="Wingdings" panose="05000000000000000000" pitchFamily="2" charset="2"/>
              </a:rPr>
              <a:t>pages</a:t>
            </a:r>
            <a:endParaRPr lang="fr-FR" sz="1600" dirty="0" smtClean="0"/>
          </a:p>
          <a:p>
            <a:pPr lvl="2">
              <a:buFont typeface="Wingdings" panose="05000000000000000000" pitchFamily="2" charset="2"/>
              <a:buChar char="Ø"/>
            </a:pPr>
            <a:r>
              <a:rPr lang="fr-FR" sz="1600" dirty="0" smtClean="0"/>
              <a:t>Loi </a:t>
            </a:r>
            <a:r>
              <a:rPr lang="fr-FR" sz="1600" dirty="0"/>
              <a:t>française </a:t>
            </a:r>
            <a:r>
              <a:rPr lang="fr-FR" sz="1600" dirty="0" smtClean="0">
                <a:sym typeface="Wingdings" panose="05000000000000000000" pitchFamily="2" charset="2"/>
              </a:rPr>
              <a:t> </a:t>
            </a:r>
            <a:r>
              <a:rPr lang="fr-FR" sz="1600" dirty="0" smtClean="0"/>
              <a:t>plus de 84000 lois</a:t>
            </a:r>
            <a:endParaRPr lang="fr-FR" sz="1600" dirty="0"/>
          </a:p>
          <a:p>
            <a:pPr lvl="3">
              <a:buFont typeface="Wingdings" panose="05000000000000000000" pitchFamily="2" charset="2"/>
              <a:buChar char="ü"/>
            </a:pPr>
            <a:r>
              <a:rPr lang="fr-FR" sz="1000" dirty="0"/>
              <a:t> </a:t>
            </a:r>
            <a:r>
              <a:rPr lang="fr-FR" sz="1400" dirty="0"/>
              <a:t>sans parler de la partie réglementaire incluant tous les codes</a:t>
            </a:r>
            <a:r>
              <a:rPr lang="fr-FR" sz="1400" dirty="0" smtClean="0"/>
              <a:t>… </a:t>
            </a:r>
            <a:r>
              <a:rPr lang="fr-FR" sz="1400" dirty="0" smtClean="0">
                <a:sym typeface="Wingdings" panose="05000000000000000000" pitchFamily="2" charset="2"/>
              </a:rPr>
              <a:t> </a:t>
            </a:r>
            <a:r>
              <a:rPr lang="fr-FR" sz="1400" dirty="0" smtClean="0"/>
              <a:t>Plus </a:t>
            </a:r>
            <a:r>
              <a:rPr lang="fr-FR" sz="1400" dirty="0"/>
              <a:t>de 80…</a:t>
            </a:r>
          </a:p>
          <a:p>
            <a:endParaRPr lang="fr-FR" sz="1600" dirty="0"/>
          </a:p>
        </p:txBody>
      </p:sp>
      <p:pic>
        <p:nvPicPr>
          <p:cNvPr id="11" name="Image 10"/>
          <p:cNvPicPr>
            <a:picLocks noChangeAspect="1"/>
          </p:cNvPicPr>
          <p:nvPr/>
        </p:nvPicPr>
        <p:blipFill>
          <a:blip r:embed="rId5">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7189678" y="1808771"/>
            <a:ext cx="2797954" cy="2306918"/>
          </a:xfrm>
          <a:prstGeom prst="rect">
            <a:avLst/>
          </a:prstGeom>
          <a:ln>
            <a:noFill/>
          </a:ln>
          <a:effectLst>
            <a:softEdge rad="112500"/>
          </a:effectLst>
        </p:spPr>
      </p:pic>
      <p:sp>
        <p:nvSpPr>
          <p:cNvPr id="12" name="ZoneTexte 11"/>
          <p:cNvSpPr txBox="1"/>
          <p:nvPr/>
        </p:nvSpPr>
        <p:spPr>
          <a:xfrm>
            <a:off x="8839186" y="3980324"/>
            <a:ext cx="1488142" cy="369332"/>
          </a:xfrm>
          <a:prstGeom prst="rect">
            <a:avLst/>
          </a:prstGeom>
          <a:noFill/>
        </p:spPr>
        <p:txBody>
          <a:bodyPr wrap="square" rtlCol="0">
            <a:spAutoFit/>
          </a:bodyPr>
          <a:lstStyle/>
          <a:p>
            <a:pPr algn="ctr"/>
            <a:r>
              <a:rPr lang="fr-FR" b="1" i="1" dirty="0" smtClean="0"/>
              <a:t>VERSUS</a:t>
            </a:r>
            <a:endParaRPr lang="fr-FR" b="1" i="1" dirty="0"/>
          </a:p>
        </p:txBody>
      </p:sp>
    </p:spTree>
    <p:extLst>
      <p:ext uri="{BB962C8B-B14F-4D97-AF65-F5344CB8AC3E}">
        <p14:creationId xmlns:p14="http://schemas.microsoft.com/office/powerpoint/2010/main" val="40763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94961"/>
            <a:ext cx="8915400" cy="3777622"/>
          </a:xfrm>
        </p:spPr>
        <p:txBody>
          <a:bodyPr>
            <a:normAutofit fontScale="85000" lnSpcReduction="10000"/>
          </a:bodyPr>
          <a:lstStyle/>
          <a:p>
            <a:pPr marL="0" indent="0" algn="just">
              <a:buNone/>
            </a:pPr>
            <a:r>
              <a:rPr lang="fr-FR" dirty="0"/>
              <a:t>Alors Dieu prononça toutes ces paroles:</a:t>
            </a:r>
          </a:p>
          <a:p>
            <a:pPr algn="just">
              <a:lnSpc>
                <a:spcPct val="135000"/>
              </a:lnSpc>
              <a:spcAft>
                <a:spcPts val="600"/>
              </a:spcAft>
            </a:pPr>
            <a:r>
              <a:rPr lang="fr-FR" dirty="0"/>
              <a:t>(v2) </a:t>
            </a:r>
            <a:r>
              <a:rPr lang="fr-FR" i="1" dirty="0"/>
              <a:t>Je suis l’Eternel ton Dieu qui t’ai fait sortir d’Egypte , du pays où tu étais esclave.</a:t>
            </a:r>
          </a:p>
          <a:p>
            <a:pPr algn="just">
              <a:spcAft>
                <a:spcPts val="600"/>
              </a:spcAft>
            </a:pPr>
            <a:r>
              <a:rPr lang="fr-FR" dirty="0"/>
              <a:t>(v3) </a:t>
            </a:r>
            <a:r>
              <a:rPr lang="fr-FR" i="1" dirty="0"/>
              <a:t>Tu n’auras pas d’autre dieu que moi.</a:t>
            </a:r>
          </a:p>
          <a:p>
            <a:pPr algn="just">
              <a:lnSpc>
                <a:spcPct val="135000"/>
              </a:lnSpc>
            </a:pPr>
            <a:r>
              <a:rPr lang="fr-FR" dirty="0"/>
              <a:t>(v4) </a:t>
            </a:r>
            <a:r>
              <a:rPr lang="fr-FR" i="1" dirty="0"/>
              <a:t>Tu ne feras pas d’idole ni de représentation quelconque de ce qui se trouve en haut dans le ciel, ici-bas sur la terre, ou dans les eaux plus bas que la terre. </a:t>
            </a:r>
            <a:r>
              <a:rPr lang="fr-FR" dirty="0"/>
              <a:t>(v5) </a:t>
            </a:r>
            <a:r>
              <a:rPr lang="fr-FR" i="1" dirty="0"/>
              <a:t>Tu ne te prosterneras pas devant de telles idoles, et tu ne leur rendras pas de culte, car moi, l’Eternel, ton Dieu, je suis un Dieu qui ne tolère aucun rival: je punis les fils pour la faute de leur père, jusqu'à la 3ème voire la 4ème génération de ceux qui me haïssent</a:t>
            </a:r>
            <a:r>
              <a:rPr lang="fr-FR" dirty="0"/>
              <a:t>.  (v6) </a:t>
            </a:r>
            <a:r>
              <a:rPr lang="fr-FR" i="1" dirty="0"/>
              <a:t>Mais j’agis avec amour jusqu’à la 1000ème génération envers ceux qui m’aiment et qui obéissent à mes commandements</a:t>
            </a:r>
            <a:r>
              <a:rPr lang="fr-FR" i="1" dirty="0" smtClean="0"/>
              <a:t>.</a:t>
            </a:r>
            <a:endParaRPr lang="fr-FR" i="1"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2"/>
            </a:pPr>
            <a:r>
              <a:rPr lang="fr-FR" b="1" dirty="0" smtClean="0">
                <a:solidFill>
                  <a:schemeClr val="tx1">
                    <a:lumMod val="75000"/>
                    <a:lumOff val="25000"/>
                  </a:schemeClr>
                </a:solidFill>
              </a:rPr>
              <a:t>Les « 10 Paroles » - Exode 20 v 1-17</a:t>
            </a:r>
            <a:endParaRPr lang="fr-FR" b="1" dirty="0">
              <a:solidFill>
                <a:schemeClr val="tx1">
                  <a:lumMod val="75000"/>
                  <a:lumOff val="25000"/>
                </a:schemeClr>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891" y="0"/>
            <a:ext cx="1737109" cy="1685365"/>
          </a:xfrm>
          <a:prstGeom prst="rect">
            <a:avLst/>
          </a:prstGeom>
        </p:spPr>
      </p:pic>
    </p:spTree>
    <p:extLst>
      <p:ext uri="{BB962C8B-B14F-4D97-AF65-F5344CB8AC3E}">
        <p14:creationId xmlns:p14="http://schemas.microsoft.com/office/powerpoint/2010/main" val="54952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94961"/>
            <a:ext cx="8915400" cy="3777622"/>
          </a:xfrm>
        </p:spPr>
        <p:txBody>
          <a:bodyPr>
            <a:normAutofit/>
          </a:bodyPr>
          <a:lstStyle/>
          <a:p>
            <a:pPr algn="just">
              <a:lnSpc>
                <a:spcPct val="125000"/>
              </a:lnSpc>
              <a:spcAft>
                <a:spcPts val="600"/>
              </a:spcAft>
            </a:pPr>
            <a:r>
              <a:rPr lang="fr-FR" dirty="0"/>
              <a:t>(v7)</a:t>
            </a:r>
            <a:r>
              <a:rPr lang="fr-FR" i="1" dirty="0"/>
              <a:t> Tu n’utiliseras pas le nom de l’Eternel, ton Dieu, à la légère, car l’Eternel ne laissera pas impuni celui qui utilisera son nom à la légère.</a:t>
            </a:r>
          </a:p>
          <a:p>
            <a:pPr algn="just">
              <a:lnSpc>
                <a:spcPct val="125000"/>
              </a:lnSpc>
              <a:spcAft>
                <a:spcPts val="600"/>
              </a:spcAft>
            </a:pPr>
            <a:r>
              <a:rPr lang="fr-FR" dirty="0"/>
              <a:t>(v8) </a:t>
            </a:r>
            <a:r>
              <a:rPr lang="fr-FR" i="1" dirty="0"/>
              <a:t>Souviens-toi de faire du jour du repos un jour saint. </a:t>
            </a:r>
            <a:r>
              <a:rPr lang="fr-FR" dirty="0"/>
              <a:t>(v9)</a:t>
            </a:r>
            <a:r>
              <a:rPr lang="fr-FR" i="1" dirty="0"/>
              <a:t> Pendant 6 jours, tu travailleras et tu feras tous ce que tu dois faire . </a:t>
            </a:r>
            <a:r>
              <a:rPr lang="fr-FR" dirty="0"/>
              <a:t>(v10) </a:t>
            </a:r>
            <a:r>
              <a:rPr lang="fr-FR" i="1" dirty="0"/>
              <a:t>Mais le 7</a:t>
            </a:r>
            <a:r>
              <a:rPr lang="fr-FR" i="1" baseline="30000" dirty="0"/>
              <a:t>ème</a:t>
            </a:r>
            <a:r>
              <a:rPr lang="fr-FR" i="1" dirty="0"/>
              <a:t> jour est le jour du repos de l’Eternel, ton Dieu. Tu ne feras aucun travail, ni toi, ni ton fils, ni ta fille, ni ton esclave, ni ta servante, ni ton bétail, ni l’étranger qui habite chez toi. </a:t>
            </a:r>
            <a:r>
              <a:rPr lang="fr-FR" dirty="0"/>
              <a:t>(v11) </a:t>
            </a:r>
            <a:r>
              <a:rPr lang="fr-FR" i="1" dirty="0"/>
              <a:t>En effet, en 6 jours l’Eternel à fait le ciel, la terre, la mer et tout ce qui s’y trouve, et il s’est reposé le 7</a:t>
            </a:r>
            <a:r>
              <a:rPr lang="fr-FR" i="1" baseline="30000" dirty="0"/>
              <a:t>ème</a:t>
            </a:r>
            <a:r>
              <a:rPr lang="fr-FR" i="1" dirty="0"/>
              <a:t> jour. Voilà pourquoi l’Eternel à béni le jour du repos et en a fait un jour saint.</a:t>
            </a:r>
          </a:p>
          <a:p>
            <a:pPr marL="0" indent="0">
              <a:buNone/>
            </a:pPr>
            <a:endParaRPr lang="fr-FR"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2"/>
            </a:pPr>
            <a:r>
              <a:rPr lang="fr-FR" b="1" dirty="0" smtClean="0">
                <a:solidFill>
                  <a:schemeClr val="tx1">
                    <a:lumMod val="75000"/>
                    <a:lumOff val="25000"/>
                  </a:schemeClr>
                </a:solidFill>
              </a:rPr>
              <a:t>Les « 10 Paroles » - Exode 20 v 1-17</a:t>
            </a:r>
            <a:endParaRPr lang="fr-FR" b="1" dirty="0">
              <a:solidFill>
                <a:schemeClr val="tx1">
                  <a:lumMod val="75000"/>
                  <a:lumOff val="25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891" y="0"/>
            <a:ext cx="1737109" cy="1685365"/>
          </a:xfrm>
          <a:prstGeom prst="rect">
            <a:avLst/>
          </a:prstGeom>
        </p:spPr>
      </p:pic>
    </p:spTree>
    <p:extLst>
      <p:ext uri="{BB962C8B-B14F-4D97-AF65-F5344CB8AC3E}">
        <p14:creationId xmlns:p14="http://schemas.microsoft.com/office/powerpoint/2010/main" val="1152215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94961"/>
            <a:ext cx="8915400" cy="3777622"/>
          </a:xfrm>
        </p:spPr>
        <p:txBody>
          <a:bodyPr>
            <a:normAutofit lnSpcReduction="10000"/>
          </a:bodyPr>
          <a:lstStyle/>
          <a:p>
            <a:pPr algn="just">
              <a:spcAft>
                <a:spcPts val="600"/>
              </a:spcAft>
            </a:pPr>
            <a:r>
              <a:rPr lang="fr-FR" dirty="0"/>
              <a:t>(v12) </a:t>
            </a:r>
            <a:r>
              <a:rPr lang="fr-FR" i="1" dirty="0"/>
              <a:t>Honore ton père et ta mère afin que tu vives longtemps dans le pays que l’Eternel, ton Dieu, te donne.</a:t>
            </a:r>
          </a:p>
          <a:p>
            <a:pPr algn="just">
              <a:spcAft>
                <a:spcPts val="600"/>
              </a:spcAft>
            </a:pPr>
            <a:r>
              <a:rPr lang="fr-FR" dirty="0"/>
              <a:t>(v13) </a:t>
            </a:r>
            <a:r>
              <a:rPr lang="fr-FR" i="1" dirty="0"/>
              <a:t>Tu ne commettras pas de meurtre.</a:t>
            </a:r>
          </a:p>
          <a:p>
            <a:pPr algn="just">
              <a:spcAft>
                <a:spcPts val="600"/>
              </a:spcAft>
            </a:pPr>
            <a:r>
              <a:rPr lang="fr-FR" dirty="0"/>
              <a:t>(v14) </a:t>
            </a:r>
            <a:r>
              <a:rPr lang="fr-FR" i="1" dirty="0"/>
              <a:t>Tu ne commettras pas d’adultère.</a:t>
            </a:r>
          </a:p>
          <a:p>
            <a:pPr algn="just">
              <a:spcAft>
                <a:spcPts val="600"/>
              </a:spcAft>
            </a:pPr>
            <a:r>
              <a:rPr lang="fr-FR" dirty="0"/>
              <a:t>(v15) </a:t>
            </a:r>
            <a:r>
              <a:rPr lang="fr-FR" i="1" dirty="0"/>
              <a:t>Tu ne commettras pas de vol.</a:t>
            </a:r>
          </a:p>
          <a:p>
            <a:pPr algn="just">
              <a:spcAft>
                <a:spcPts val="600"/>
              </a:spcAft>
            </a:pPr>
            <a:r>
              <a:rPr lang="fr-FR" dirty="0"/>
              <a:t>(v16) </a:t>
            </a:r>
            <a:r>
              <a:rPr lang="fr-FR" i="1" dirty="0"/>
              <a:t>Tu ne porteras pas de faux témoignage contre ton prochain.</a:t>
            </a:r>
          </a:p>
          <a:p>
            <a:pPr algn="just">
              <a:lnSpc>
                <a:spcPct val="125000"/>
              </a:lnSpc>
              <a:spcAft>
                <a:spcPts val="600"/>
              </a:spcAft>
            </a:pPr>
            <a:r>
              <a:rPr lang="fr-FR" dirty="0"/>
              <a:t>(v17) </a:t>
            </a:r>
            <a:r>
              <a:rPr lang="fr-FR" i="1" dirty="0"/>
              <a:t>Tu ne convoiteras pas la maison de ton prochain; tu ne convoiteras pas la femme de ton prochain, ni son esclave, ni sa servante, ni son bœuf, ni son âne, ni quoi que ce soit qui lui appartienne.</a:t>
            </a:r>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2"/>
            </a:pPr>
            <a:r>
              <a:rPr lang="fr-FR" b="1" dirty="0" smtClean="0">
                <a:solidFill>
                  <a:schemeClr val="tx1">
                    <a:lumMod val="75000"/>
                    <a:lumOff val="25000"/>
                  </a:schemeClr>
                </a:solidFill>
              </a:rPr>
              <a:t>Les « 10 Paroles » - Exode 20 v 1-17</a:t>
            </a:r>
            <a:endParaRPr lang="fr-FR" b="1" dirty="0">
              <a:solidFill>
                <a:schemeClr val="tx1">
                  <a:lumMod val="75000"/>
                  <a:lumOff val="25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891" y="0"/>
            <a:ext cx="1737109" cy="1685365"/>
          </a:xfrm>
          <a:prstGeom prst="rect">
            <a:avLst/>
          </a:prstGeom>
        </p:spPr>
      </p:pic>
    </p:spTree>
    <p:extLst>
      <p:ext uri="{BB962C8B-B14F-4D97-AF65-F5344CB8AC3E}">
        <p14:creationId xmlns:p14="http://schemas.microsoft.com/office/powerpoint/2010/main" val="2469729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peuple</a:t>
            </a:r>
            <a:endParaRPr lang="fr-FR" dirty="0"/>
          </a:p>
        </p:txBody>
      </p:sp>
      <p:sp>
        <p:nvSpPr>
          <p:cNvPr id="3" name="Espace réservé du contenu 2"/>
          <p:cNvSpPr>
            <a:spLocks noGrp="1"/>
          </p:cNvSpPr>
          <p:nvPr>
            <p:ph idx="1"/>
          </p:nvPr>
        </p:nvSpPr>
        <p:spPr>
          <a:xfrm>
            <a:off x="2589212" y="2294961"/>
            <a:ext cx="5716936" cy="3777622"/>
          </a:xfrm>
        </p:spPr>
        <p:txBody>
          <a:bodyPr anchor="ctr">
            <a:normAutofit/>
          </a:bodyPr>
          <a:lstStyle/>
          <a:p>
            <a:pPr algn="just">
              <a:spcAft>
                <a:spcPts val="600"/>
              </a:spcAft>
            </a:pPr>
            <a:r>
              <a:rPr lang="fr-FR" dirty="0"/>
              <a:t>3 mois après la sortie d’Egypte</a:t>
            </a:r>
          </a:p>
          <a:p>
            <a:pPr algn="just"/>
            <a:r>
              <a:rPr lang="fr-FR" dirty="0"/>
              <a:t>Dieu libère son </a:t>
            </a:r>
            <a:r>
              <a:rPr lang="fr-FR" dirty="0" smtClean="0"/>
              <a:t>peuple (Ex 1-15) </a:t>
            </a:r>
            <a:r>
              <a:rPr lang="fr-FR" dirty="0"/>
              <a:t>:</a:t>
            </a:r>
          </a:p>
          <a:p>
            <a:pPr lvl="1" algn="just">
              <a:buFont typeface="Wingdings" panose="05000000000000000000" pitchFamily="2" charset="2"/>
              <a:buChar char="ü"/>
            </a:pPr>
            <a:r>
              <a:rPr lang="fr-FR" dirty="0"/>
              <a:t> par fidélité Ex 6v5 </a:t>
            </a:r>
          </a:p>
          <a:p>
            <a:pPr lvl="1" algn="just">
              <a:spcBef>
                <a:spcPts val="600"/>
              </a:spcBef>
              <a:buFont typeface="Wingdings" panose="05000000000000000000" pitchFamily="2" charset="2"/>
              <a:buChar char="ü"/>
            </a:pPr>
            <a:r>
              <a:rPr lang="fr-FR" dirty="0"/>
              <a:t> par compassion Ex </a:t>
            </a:r>
            <a:r>
              <a:rPr lang="fr-FR" dirty="0" smtClean="0"/>
              <a:t>3v8</a:t>
            </a:r>
          </a:p>
          <a:p>
            <a:pPr lvl="1" algn="just">
              <a:spcBef>
                <a:spcPts val="600"/>
              </a:spcBef>
              <a:buFont typeface="Wingdings" panose="05000000000000000000" pitchFamily="2" charset="2"/>
              <a:buChar char="ü"/>
            </a:pPr>
            <a:r>
              <a:rPr lang="fr-FR" dirty="0"/>
              <a:t>pour manifester sa </a:t>
            </a:r>
            <a:r>
              <a:rPr lang="fr-FR" dirty="0" smtClean="0"/>
              <a:t>puissance</a:t>
            </a:r>
            <a:endParaRPr lang="fr-FR" dirty="0"/>
          </a:p>
          <a:p>
            <a:pPr lvl="1" algn="just">
              <a:spcBef>
                <a:spcPts val="600"/>
              </a:spcBef>
              <a:spcAft>
                <a:spcPts val="600"/>
              </a:spcAft>
              <a:buFont typeface="Wingdings" panose="05000000000000000000" pitchFamily="2" charset="2"/>
              <a:buChar char="ü"/>
            </a:pPr>
            <a:r>
              <a:rPr lang="fr-FR" dirty="0"/>
              <a:t> pour habiter avec son peuple Ex 5v17</a:t>
            </a:r>
          </a:p>
          <a:p>
            <a:pPr algn="just"/>
            <a:r>
              <a:rPr lang="fr-FR" dirty="0" smtClean="0"/>
              <a:t>Engagement de l’Alliance (Ex 19 v 4-6)</a:t>
            </a:r>
          </a:p>
          <a:p>
            <a:pPr algn="just"/>
            <a:r>
              <a:rPr lang="fr-FR" dirty="0" smtClean="0"/>
              <a:t>Dieu donne sa loi (Ex 19-40) :</a:t>
            </a:r>
            <a:endParaRPr lang="fr-FR" dirty="0"/>
          </a:p>
          <a:p>
            <a:pPr lvl="1" algn="just">
              <a:buFont typeface="Wingdings" panose="05000000000000000000" pitchFamily="2" charset="2"/>
              <a:buChar char="ü"/>
            </a:pPr>
            <a:r>
              <a:rPr lang="fr-FR" dirty="0" smtClean="0"/>
              <a:t>Un préambule &amp; deux codes de loi</a:t>
            </a:r>
            <a:endParaRPr lang="fr-FR" dirty="0"/>
          </a:p>
          <a:p>
            <a:pPr algn="just">
              <a:spcAft>
                <a:spcPts val="600"/>
              </a:spcAft>
            </a:pPr>
            <a:endParaRPr lang="fr-FR" i="1"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Contexte du don de la loi</a:t>
            </a:r>
            <a:endParaRPr lang="fr-FR" b="1" dirty="0">
              <a:solidFill>
                <a:schemeClr val="tx1">
                  <a:lumMod val="75000"/>
                  <a:lumOff val="25000"/>
                </a:schemeClr>
              </a:solidFill>
            </a:endParaRPr>
          </a:p>
        </p:txBody>
      </p:sp>
      <p:pic>
        <p:nvPicPr>
          <p:cNvPr id="4" name="Image 3"/>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8306148" y="2545971"/>
            <a:ext cx="3609665" cy="2617696"/>
          </a:xfrm>
          <a:prstGeom prst="rect">
            <a:avLst/>
          </a:prstGeom>
          <a:effectLst>
            <a:softEdge rad="127000"/>
          </a:effectLst>
        </p:spPr>
      </p:pic>
    </p:spTree>
    <p:extLst>
      <p:ext uri="{BB962C8B-B14F-4D97-AF65-F5344CB8AC3E}">
        <p14:creationId xmlns:p14="http://schemas.microsoft.com/office/powerpoint/2010/main" val="20558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953678"/>
          </a:xfrm>
        </p:spPr>
        <p:txBody>
          <a:bodyPr/>
          <a:lstStyle/>
          <a:p>
            <a:pPr marL="571500" indent="-571500">
              <a:buFont typeface="+mj-lt"/>
              <a:buAutoNum type="romanUcPeriod"/>
            </a:pPr>
            <a:r>
              <a:rPr lang="fr-FR" sz="2900" dirty="0">
                <a:solidFill>
                  <a:srgbClr val="31B4E6">
                    <a:lumMod val="75000"/>
                  </a:srgbClr>
                </a:solidFill>
              </a:rPr>
              <a:t>Les « Dix Commandements » : </a:t>
            </a:r>
            <a:br>
              <a:rPr lang="fr-FR" sz="2900" dirty="0">
                <a:solidFill>
                  <a:srgbClr val="31B4E6">
                    <a:lumMod val="75000"/>
                  </a:srgbClr>
                </a:solidFill>
              </a:rPr>
            </a:br>
            <a:r>
              <a:rPr lang="fr-FR" sz="2500" cap="small" dirty="0">
                <a:solidFill>
                  <a:srgbClr val="31B4E6">
                    <a:lumMod val="75000"/>
                  </a:srgbClr>
                </a:solidFill>
              </a:rPr>
              <a:t>Une alliance et une loi pour le </a:t>
            </a:r>
            <a:r>
              <a:rPr lang="fr-FR" sz="2500" cap="small" dirty="0" smtClean="0">
                <a:solidFill>
                  <a:srgbClr val="31B4E6">
                    <a:lumMod val="75000"/>
                  </a:srgbClr>
                </a:solidFill>
              </a:rPr>
              <a:t>peuple</a:t>
            </a:r>
            <a:endParaRPr lang="fr-FR" dirty="0"/>
          </a:p>
        </p:txBody>
      </p:sp>
      <p:sp>
        <p:nvSpPr>
          <p:cNvPr id="3" name="Espace réservé du contenu 2"/>
          <p:cNvSpPr>
            <a:spLocks noGrp="1"/>
          </p:cNvSpPr>
          <p:nvPr>
            <p:ph idx="1"/>
          </p:nvPr>
        </p:nvSpPr>
        <p:spPr>
          <a:xfrm>
            <a:off x="2589212" y="2173041"/>
            <a:ext cx="8915400" cy="2810439"/>
          </a:xfrm>
        </p:spPr>
        <p:txBody>
          <a:bodyPr anchor="ctr">
            <a:normAutofit/>
          </a:bodyPr>
          <a:lstStyle/>
          <a:p>
            <a:pPr>
              <a:spcAft>
                <a:spcPts val="1800"/>
              </a:spcAft>
            </a:pPr>
            <a:r>
              <a:rPr lang="fr-FR" cap="small" dirty="0"/>
              <a:t>Je suis l’Eternel… je t’ai libéré</a:t>
            </a:r>
          </a:p>
          <a:p>
            <a:pPr lvl="1">
              <a:spcAft>
                <a:spcPts val="1200"/>
              </a:spcAft>
              <a:buFont typeface="Wingdings" panose="05000000000000000000" pitchFamily="2" charset="2"/>
              <a:buChar char="Ø"/>
            </a:pPr>
            <a:r>
              <a:rPr lang="fr-FR" dirty="0"/>
              <a:t>La loi pour vivre cette liberté</a:t>
            </a:r>
          </a:p>
          <a:p>
            <a:pPr lvl="1">
              <a:spcAft>
                <a:spcPts val="600"/>
              </a:spcAft>
              <a:buFont typeface="Wingdings" panose="05000000000000000000" pitchFamily="2" charset="2"/>
              <a:buChar char="Ø"/>
            </a:pPr>
            <a:r>
              <a:rPr lang="fr-FR" dirty="0"/>
              <a:t>La loi pour définir les jalons de la pensée de </a:t>
            </a:r>
            <a:r>
              <a:rPr lang="fr-FR" dirty="0" smtClean="0"/>
              <a:t>Dieu</a:t>
            </a:r>
            <a:endParaRPr lang="fr-FR" dirty="0"/>
          </a:p>
        </p:txBody>
      </p:sp>
      <p:sp>
        <p:nvSpPr>
          <p:cNvPr id="8" name="ZoneTexte 7"/>
          <p:cNvSpPr txBox="1"/>
          <p:nvPr/>
        </p:nvSpPr>
        <p:spPr>
          <a:xfrm>
            <a:off x="2589212" y="1685365"/>
            <a:ext cx="8915400" cy="369332"/>
          </a:xfrm>
          <a:prstGeom prst="rect">
            <a:avLst/>
          </a:prstGeom>
          <a:noFill/>
        </p:spPr>
        <p:txBody>
          <a:bodyPr wrap="square" rtlCol="0">
            <a:spAutoFit/>
          </a:bodyPr>
          <a:lstStyle/>
          <a:p>
            <a:pPr marL="342900" indent="-342900">
              <a:buFont typeface="+mj-lt"/>
              <a:buAutoNum type="alphaUcPeriod" startAt="3"/>
            </a:pPr>
            <a:r>
              <a:rPr lang="fr-FR" b="1" dirty="0" smtClean="0">
                <a:solidFill>
                  <a:schemeClr val="tx1">
                    <a:lumMod val="75000"/>
                    <a:lumOff val="25000"/>
                  </a:schemeClr>
                </a:solidFill>
              </a:rPr>
              <a:t>Les « 10 Paroles » - Point par point</a:t>
            </a:r>
            <a:endParaRPr lang="fr-FR" b="1" dirty="0">
              <a:solidFill>
                <a:schemeClr val="tx1">
                  <a:lumMod val="75000"/>
                  <a:lumOff val="25000"/>
                </a:schemeClr>
              </a:solidFill>
            </a:endParaRPr>
          </a:p>
        </p:txBody>
      </p:sp>
    </p:spTree>
    <p:extLst>
      <p:ext uri="{BB962C8B-B14F-4D97-AF65-F5344CB8AC3E}">
        <p14:creationId xmlns:p14="http://schemas.microsoft.com/office/powerpoint/2010/main" val="28011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1602</TotalTime>
  <Words>1761</Words>
  <Application>Microsoft Office PowerPoint</Application>
  <PresentationFormat>Grand écran</PresentationFormat>
  <Paragraphs>386</Paragraphs>
  <Slides>31</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Century Gothic</vt:lpstr>
      <vt:lpstr>Wingdings</vt:lpstr>
      <vt:lpstr>Wingdings 3</vt:lpstr>
      <vt:lpstr>Brin</vt:lpstr>
      <vt:lpstr>Tu aimeras l’Eternel ton Dieu et ton prochain</vt:lpstr>
      <vt:lpstr>Tu aimeras l’Eternel ton Dieu et ton prochain</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Les « Dix Commandements » :  Une alliance et une loi pour le peuple</vt:lpstr>
      <vt:lpstr>Tu aimeras l’Eternel ton Dieu et ton prochain</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Des Dix Paroles à l’Evangile :  La Loi, la Nouvelle Alliance &amp; l’éthique chrétienne</vt:lpstr>
      <vt:lpstr>Présentation PowerPoint</vt:lpstr>
      <vt:lpstr>Quelques ouvrages…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E Richardeau</dc:creator>
  <cp:lastModifiedBy>Paul E Richardeau</cp:lastModifiedBy>
  <cp:revision>157</cp:revision>
  <cp:lastPrinted>2019-12-01T06:32:10Z</cp:lastPrinted>
  <dcterms:created xsi:type="dcterms:W3CDTF">2019-11-28T20:11:03Z</dcterms:created>
  <dcterms:modified xsi:type="dcterms:W3CDTF">2019-12-01T06:55:26Z</dcterms:modified>
</cp:coreProperties>
</file>